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92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70" r:id="rId10"/>
    <p:sldId id="266" r:id="rId11"/>
    <p:sldId id="267" r:id="rId12"/>
    <p:sldId id="271" r:id="rId13"/>
    <p:sldId id="268" r:id="rId14"/>
    <p:sldId id="272" r:id="rId15"/>
    <p:sldId id="269" r:id="rId16"/>
    <p:sldId id="278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1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0093"/>
    <a:srgbClr val="00CCFF"/>
    <a:srgbClr val="FF33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2CDA3D-A7F6-44A7-BDED-E44367D3A624}" v="1" dt="2024-03-31T09:06:14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บุษยมาศ แสงเงิน" userId="932d71958625d9e5" providerId="LiveId" clId="{272CDA3D-A7F6-44A7-BDED-E44367D3A624}"/>
    <pc:docChg chg="modSld">
      <pc:chgData name="บุษยมาศ แสงเงิน" userId="932d71958625d9e5" providerId="LiveId" clId="{272CDA3D-A7F6-44A7-BDED-E44367D3A624}" dt="2024-03-31T09:26:00.131" v="92" actId="207"/>
      <pc:docMkLst>
        <pc:docMk/>
      </pc:docMkLst>
      <pc:sldChg chg="modSp mod">
        <pc:chgData name="บุษยมาศ แสงเงิน" userId="932d71958625d9e5" providerId="LiveId" clId="{272CDA3D-A7F6-44A7-BDED-E44367D3A624}" dt="2024-03-31T09:07:23.731" v="50" actId="207"/>
        <pc:sldMkLst>
          <pc:docMk/>
          <pc:sldMk cId="2074116153" sldId="256"/>
        </pc:sldMkLst>
        <pc:spChg chg="mod">
          <ac:chgData name="บุษยมาศ แสงเงิน" userId="932d71958625d9e5" providerId="LiveId" clId="{272CDA3D-A7F6-44A7-BDED-E44367D3A624}" dt="2024-03-31T09:07:23.731" v="50" actId="207"/>
          <ac:spMkLst>
            <pc:docMk/>
            <pc:sldMk cId="2074116153" sldId="256"/>
            <ac:spMk id="2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26:00.131" v="92" actId="207"/>
        <pc:sldMkLst>
          <pc:docMk/>
          <pc:sldMk cId="698560908" sldId="260"/>
        </pc:sldMkLst>
        <pc:spChg chg="mod">
          <ac:chgData name="บุษยมาศ แสงเงิน" userId="932d71958625d9e5" providerId="LiveId" clId="{272CDA3D-A7F6-44A7-BDED-E44367D3A624}" dt="2024-03-31T09:26:00.131" v="92" actId="207"/>
          <ac:spMkLst>
            <pc:docMk/>
            <pc:sldMk cId="698560908" sldId="260"/>
            <ac:spMk id="3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07:42.175" v="51" actId="207"/>
        <pc:sldMkLst>
          <pc:docMk/>
          <pc:sldMk cId="1195576808" sldId="261"/>
        </pc:sldMkLst>
        <pc:spChg chg="mod">
          <ac:chgData name="บุษยมาศ แสงเงิน" userId="932d71958625d9e5" providerId="LiveId" clId="{272CDA3D-A7F6-44A7-BDED-E44367D3A624}" dt="2024-03-31T09:07:42.175" v="51" actId="207"/>
          <ac:spMkLst>
            <pc:docMk/>
            <pc:sldMk cId="1195576808" sldId="261"/>
            <ac:spMk id="5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07:55.717" v="52" actId="207"/>
        <pc:sldMkLst>
          <pc:docMk/>
          <pc:sldMk cId="40270389" sldId="262"/>
        </pc:sldMkLst>
        <pc:spChg chg="mod">
          <ac:chgData name="บุษยมาศ แสงเงิน" userId="932d71958625d9e5" providerId="LiveId" clId="{272CDA3D-A7F6-44A7-BDED-E44367D3A624}" dt="2024-03-31T09:07:55.717" v="52" actId="207"/>
          <ac:spMkLst>
            <pc:docMk/>
            <pc:sldMk cId="40270389" sldId="262"/>
            <ac:spMk id="9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09:19.609" v="53" actId="207"/>
        <pc:sldMkLst>
          <pc:docMk/>
          <pc:sldMk cId="1948938613" sldId="265"/>
        </pc:sldMkLst>
        <pc:spChg chg="mod">
          <ac:chgData name="บุษยมาศ แสงเงิน" userId="932d71958625d9e5" providerId="LiveId" clId="{272CDA3D-A7F6-44A7-BDED-E44367D3A624}" dt="2024-03-31T09:09:19.609" v="53" actId="207"/>
          <ac:spMkLst>
            <pc:docMk/>
            <pc:sldMk cId="1948938613" sldId="265"/>
            <ac:spMk id="5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09:37.692" v="55" actId="207"/>
        <pc:sldMkLst>
          <pc:docMk/>
          <pc:sldMk cId="4214315316" sldId="266"/>
        </pc:sldMkLst>
        <pc:spChg chg="mod">
          <ac:chgData name="บุษยมาศ แสงเงิน" userId="932d71958625d9e5" providerId="LiveId" clId="{272CDA3D-A7F6-44A7-BDED-E44367D3A624}" dt="2024-03-31T09:09:37.692" v="55" actId="207"/>
          <ac:spMkLst>
            <pc:docMk/>
            <pc:sldMk cId="4214315316" sldId="266"/>
            <ac:spMk id="5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09:48.113" v="56" actId="207"/>
        <pc:sldMkLst>
          <pc:docMk/>
          <pc:sldMk cId="2697064462" sldId="267"/>
        </pc:sldMkLst>
        <pc:spChg chg="mod">
          <ac:chgData name="บุษยมาศ แสงเงิน" userId="932d71958625d9e5" providerId="LiveId" clId="{272CDA3D-A7F6-44A7-BDED-E44367D3A624}" dt="2024-03-31T09:09:48.113" v="56" actId="207"/>
          <ac:spMkLst>
            <pc:docMk/>
            <pc:sldMk cId="2697064462" sldId="267"/>
            <ac:spMk id="2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10:19.901" v="59" actId="207"/>
        <pc:sldMkLst>
          <pc:docMk/>
          <pc:sldMk cId="3747382926" sldId="268"/>
        </pc:sldMkLst>
        <pc:spChg chg="mod">
          <ac:chgData name="บุษยมาศ แสงเงิน" userId="932d71958625d9e5" providerId="LiveId" clId="{272CDA3D-A7F6-44A7-BDED-E44367D3A624}" dt="2024-03-31T09:10:19.901" v="59" actId="207"/>
          <ac:spMkLst>
            <pc:docMk/>
            <pc:sldMk cId="3747382926" sldId="268"/>
            <ac:spMk id="5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09:28.443" v="54" actId="207"/>
        <pc:sldMkLst>
          <pc:docMk/>
          <pc:sldMk cId="954743837" sldId="270"/>
        </pc:sldMkLst>
        <pc:spChg chg="mod">
          <ac:chgData name="บุษยมาศ แสงเงิน" userId="932d71958625d9e5" providerId="LiveId" clId="{272CDA3D-A7F6-44A7-BDED-E44367D3A624}" dt="2024-03-31T09:09:28.443" v="54" actId="207"/>
          <ac:spMkLst>
            <pc:docMk/>
            <pc:sldMk cId="954743837" sldId="270"/>
            <ac:spMk id="5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10:00.224" v="57" actId="207"/>
        <pc:sldMkLst>
          <pc:docMk/>
          <pc:sldMk cId="2378575677" sldId="271"/>
        </pc:sldMkLst>
        <pc:spChg chg="mod">
          <ac:chgData name="บุษยมาศ แสงเงิน" userId="932d71958625d9e5" providerId="LiveId" clId="{272CDA3D-A7F6-44A7-BDED-E44367D3A624}" dt="2024-03-31T09:10:00.224" v="57" actId="207"/>
          <ac:spMkLst>
            <pc:docMk/>
            <pc:sldMk cId="2378575677" sldId="271"/>
            <ac:spMk id="2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10:35.666" v="60" actId="207"/>
        <pc:sldMkLst>
          <pc:docMk/>
          <pc:sldMk cId="52608348" sldId="272"/>
        </pc:sldMkLst>
        <pc:spChg chg="mod">
          <ac:chgData name="บุษยมาศ แสงเงิน" userId="932d71958625d9e5" providerId="LiveId" clId="{272CDA3D-A7F6-44A7-BDED-E44367D3A624}" dt="2024-03-31T09:10:35.666" v="60" actId="207"/>
          <ac:spMkLst>
            <pc:docMk/>
            <pc:sldMk cId="52608348" sldId="272"/>
            <ac:spMk id="2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10:58.201" v="61" actId="207"/>
        <pc:sldMkLst>
          <pc:docMk/>
          <pc:sldMk cId="3514148014" sldId="273"/>
        </pc:sldMkLst>
        <pc:spChg chg="mod">
          <ac:chgData name="บุษยมาศ แสงเงิน" userId="932d71958625d9e5" providerId="LiveId" clId="{272CDA3D-A7F6-44A7-BDED-E44367D3A624}" dt="2024-03-31T09:10:58.201" v="61" actId="207"/>
          <ac:spMkLst>
            <pc:docMk/>
            <pc:sldMk cId="3514148014" sldId="273"/>
            <ac:spMk id="5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11:18.828" v="64" actId="207"/>
        <pc:sldMkLst>
          <pc:docMk/>
          <pc:sldMk cId="3580888230" sldId="274"/>
        </pc:sldMkLst>
        <pc:spChg chg="mod">
          <ac:chgData name="บุษยมาศ แสงเงิน" userId="932d71958625d9e5" providerId="LiveId" clId="{272CDA3D-A7F6-44A7-BDED-E44367D3A624}" dt="2024-03-31T09:11:18.828" v="64" actId="207"/>
          <ac:spMkLst>
            <pc:docMk/>
            <pc:sldMk cId="3580888230" sldId="274"/>
            <ac:spMk id="7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11:52.357" v="67" actId="207"/>
        <pc:sldMkLst>
          <pc:docMk/>
          <pc:sldMk cId="1395952139" sldId="275"/>
        </pc:sldMkLst>
        <pc:spChg chg="mod">
          <ac:chgData name="บุษยมาศ แสงเงิน" userId="932d71958625d9e5" providerId="LiveId" clId="{272CDA3D-A7F6-44A7-BDED-E44367D3A624}" dt="2024-03-31T09:11:52.357" v="67" actId="207"/>
          <ac:spMkLst>
            <pc:docMk/>
            <pc:sldMk cId="1395952139" sldId="275"/>
            <ac:spMk id="7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14:23.658" v="72" actId="207"/>
        <pc:sldMkLst>
          <pc:docMk/>
          <pc:sldMk cId="676928302" sldId="276"/>
        </pc:sldMkLst>
        <pc:spChg chg="mod">
          <ac:chgData name="บุษยมาศ แสงเงิน" userId="932d71958625d9e5" providerId="LiveId" clId="{272CDA3D-A7F6-44A7-BDED-E44367D3A624}" dt="2024-03-31T09:14:23.658" v="72" actId="207"/>
          <ac:spMkLst>
            <pc:docMk/>
            <pc:sldMk cId="676928302" sldId="276"/>
            <ac:spMk id="7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14:46.910" v="73" actId="207"/>
        <pc:sldMkLst>
          <pc:docMk/>
          <pc:sldMk cId="1017985856" sldId="277"/>
        </pc:sldMkLst>
        <pc:spChg chg="mod">
          <ac:chgData name="บุษยมาศ แสงเงิน" userId="932d71958625d9e5" providerId="LiveId" clId="{272CDA3D-A7F6-44A7-BDED-E44367D3A624}" dt="2024-03-31T09:14:46.910" v="73" actId="207"/>
          <ac:spMkLst>
            <pc:docMk/>
            <pc:sldMk cId="1017985856" sldId="277"/>
            <ac:spMk id="5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15:08.622" v="74" actId="207"/>
        <pc:sldMkLst>
          <pc:docMk/>
          <pc:sldMk cId="4169130367" sldId="280"/>
        </pc:sldMkLst>
        <pc:spChg chg="mod">
          <ac:chgData name="บุษยมาศ แสงเงิน" userId="932d71958625d9e5" providerId="LiveId" clId="{272CDA3D-A7F6-44A7-BDED-E44367D3A624}" dt="2024-03-31T09:15:08.622" v="74" actId="207"/>
          <ac:spMkLst>
            <pc:docMk/>
            <pc:sldMk cId="4169130367" sldId="280"/>
            <ac:spMk id="5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15:27.131" v="77" actId="207"/>
        <pc:sldMkLst>
          <pc:docMk/>
          <pc:sldMk cId="1356247727" sldId="281"/>
        </pc:sldMkLst>
        <pc:spChg chg="mod">
          <ac:chgData name="บุษยมาศ แสงเงิน" userId="932d71958625d9e5" providerId="LiveId" clId="{272CDA3D-A7F6-44A7-BDED-E44367D3A624}" dt="2024-03-31T09:15:16.916" v="75" actId="207"/>
          <ac:spMkLst>
            <pc:docMk/>
            <pc:sldMk cId="1356247727" sldId="281"/>
            <ac:spMk id="6" creationId="{00000000-0000-0000-0000-000000000000}"/>
          </ac:spMkLst>
        </pc:spChg>
        <pc:spChg chg="mod">
          <ac:chgData name="บุษยมาศ แสงเงิน" userId="932d71958625d9e5" providerId="LiveId" clId="{272CDA3D-A7F6-44A7-BDED-E44367D3A624}" dt="2024-03-31T09:15:27.131" v="77" actId="207"/>
          <ac:spMkLst>
            <pc:docMk/>
            <pc:sldMk cId="1356247727" sldId="281"/>
            <ac:spMk id="7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15:45.006" v="79" actId="207"/>
        <pc:sldMkLst>
          <pc:docMk/>
          <pc:sldMk cId="1238622766" sldId="282"/>
        </pc:sldMkLst>
        <pc:spChg chg="mod">
          <ac:chgData name="บุษยมาศ แสงเงิน" userId="932d71958625d9e5" providerId="LiveId" clId="{272CDA3D-A7F6-44A7-BDED-E44367D3A624}" dt="2024-03-31T09:15:45.006" v="79" actId="207"/>
          <ac:spMkLst>
            <pc:docMk/>
            <pc:sldMk cId="1238622766" sldId="282"/>
            <ac:spMk id="5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16:28.746" v="80" actId="207"/>
        <pc:sldMkLst>
          <pc:docMk/>
          <pc:sldMk cId="1076507339" sldId="285"/>
        </pc:sldMkLst>
        <pc:spChg chg="mod">
          <ac:chgData name="บุษยมาศ แสงเงิน" userId="932d71958625d9e5" providerId="LiveId" clId="{272CDA3D-A7F6-44A7-BDED-E44367D3A624}" dt="2024-03-31T09:16:28.746" v="80" actId="207"/>
          <ac:spMkLst>
            <pc:docMk/>
            <pc:sldMk cId="1076507339" sldId="285"/>
            <ac:spMk id="5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17:19.432" v="82" actId="1076"/>
        <pc:sldMkLst>
          <pc:docMk/>
          <pc:sldMk cId="3263064348" sldId="291"/>
        </pc:sldMkLst>
        <pc:spChg chg="mod">
          <ac:chgData name="บุษยมาศ แสงเงิน" userId="932d71958625d9e5" providerId="LiveId" clId="{272CDA3D-A7F6-44A7-BDED-E44367D3A624}" dt="2024-03-31T09:17:19.432" v="82" actId="1076"/>
          <ac:spMkLst>
            <pc:docMk/>
            <pc:sldMk cId="3263064348" sldId="291"/>
            <ac:spMk id="2" creationId="{00000000-0000-0000-0000-000000000000}"/>
          </ac:spMkLst>
        </pc:spChg>
      </pc:sldChg>
      <pc:sldChg chg="modSp mod">
        <pc:chgData name="บุษยมาศ แสงเงิน" userId="932d71958625d9e5" providerId="LiveId" clId="{272CDA3D-A7F6-44A7-BDED-E44367D3A624}" dt="2024-03-31T09:21:16.020" v="91" actId="20577"/>
        <pc:sldMkLst>
          <pc:docMk/>
          <pc:sldMk cId="3640543058" sldId="292"/>
        </pc:sldMkLst>
        <pc:spChg chg="mod">
          <ac:chgData name="บุษยมาศ แสงเงิน" userId="932d71958625d9e5" providerId="LiveId" clId="{272CDA3D-A7F6-44A7-BDED-E44367D3A624}" dt="2024-03-31T09:21:16.020" v="91" actId="20577"/>
          <ac:spMkLst>
            <pc:docMk/>
            <pc:sldMk cId="3640543058" sldId="292"/>
            <ac:spMk id="4" creationId="{00000000-0000-0000-0000-000000000000}"/>
          </ac:spMkLst>
        </pc:spChg>
        <pc:spChg chg="mod">
          <ac:chgData name="บุษยมาศ แสงเงิน" userId="932d71958625d9e5" providerId="LiveId" clId="{272CDA3D-A7F6-44A7-BDED-E44367D3A624}" dt="2024-03-31T09:06:50.978" v="47" actId="207"/>
          <ac:spMkLst>
            <pc:docMk/>
            <pc:sldMk cId="3640543058" sldId="292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9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8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5954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68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3076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70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18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7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3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0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2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8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3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0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8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9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3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002060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25589" y="722083"/>
            <a:ext cx="11016377" cy="1507067"/>
          </a:xfrm>
        </p:spPr>
        <p:txBody>
          <a:bodyPr>
            <a:noAutofit/>
          </a:bodyPr>
          <a:lstStyle/>
          <a:p>
            <a:pPr algn="ct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เส้นทางความก้าวหน้า การเข้าสู่ตำแหน่งที่สูงขึ้นของบุคลากรสายสนับสนุนวิชาการ</a:t>
            </a: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25589" y="2848255"/>
            <a:ext cx="11016377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23 เมษายน พ.ศ.2567 เวลา 08.30 น. – 12.00 น.</a:t>
            </a:r>
          </a:p>
          <a:p>
            <a:pPr algn="ctr"/>
            <a:r>
              <a:rPr 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มหาวิทยาลัยราชภัฏสกลนคร ทางระบบ </a:t>
            </a:r>
            <a:r>
              <a:rPr lang="en-US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Zoom</a:t>
            </a:r>
            <a:endParaRPr lang="th-TH" b="1" dirty="0">
              <a:solidFill>
                <a:srgbClr val="FFC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2970211" y="4842243"/>
            <a:ext cx="8721045" cy="1947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h-TH" sz="2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  นางบุ</a:t>
            </a:r>
            <a:r>
              <a:rPr lang="th-TH" sz="2800" b="1" dirty="0" err="1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ษย</a:t>
            </a:r>
            <a:r>
              <a:rPr lang="th-TH" sz="2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มาศ  แสงเงิน</a:t>
            </a:r>
          </a:p>
          <a:p>
            <a:pPr algn="r"/>
            <a:r>
              <a:rPr lang="th-TH" sz="2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อดีตผู้อำนวยการกองบริหารงานบุคคล สังกัดสำนักงานอธิการบดี</a:t>
            </a:r>
          </a:p>
          <a:p>
            <a:pPr algn="r"/>
            <a:r>
              <a:rPr lang="th-TH" sz="2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มหาวิทยาลัยราชภัฏพิบูลสงคราม</a:t>
            </a:r>
          </a:p>
        </p:txBody>
      </p:sp>
    </p:spTree>
    <p:extLst>
      <p:ext uri="{BB962C8B-B14F-4D97-AF65-F5344CB8AC3E}">
        <p14:creationId xmlns:p14="http://schemas.microsoft.com/office/powerpoint/2010/main" val="364054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427584" y="239277"/>
            <a:ext cx="9657183" cy="1569660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006082" y="239277"/>
            <a:ext cx="8658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ตำแหน่งประเภทวิชาชีพเฉพาะหรือเชี่ยวชาญเฉพาะ ระดับชำนาญการ ระดับชำนาญการพิเศษ และระดับเชี่ยวชาญ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ในกรณีตำแหน่งหัวหน้าหน่วยงานที่มีลักษณะใช้วิชาชีพ และไม่ได้ใช้วิชาชีพ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748145" y="2621902"/>
            <a:ext cx="10764981" cy="4061531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546167" y="2891765"/>
            <a:ext cx="93706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กำหนดองค์ประกอบหลักในการประเมินค่างาน ดังนี้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1. หน้าที่และความรับผิดชอบ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2. ความยุ่งยากของงาน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3. การกำกับตรวจสอบ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4. การตัดสินใจ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5. การบริหารจัดการ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โดยใช้แบบประเมินค่างาน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ตามเอกสารแนบ 4</a:t>
            </a:r>
          </a:p>
        </p:txBody>
      </p:sp>
      <p:sp>
        <p:nvSpPr>
          <p:cNvPr id="8" name="ลูกศรลง 7"/>
          <p:cNvSpPr/>
          <p:nvPr/>
        </p:nvSpPr>
        <p:spPr>
          <a:xfrm>
            <a:off x="5411755" y="1808937"/>
            <a:ext cx="1287625" cy="81296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4315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72041" y="2406606"/>
            <a:ext cx="9598122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th-TH" sz="60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การแต่งตั้งบุคคลให้ดำรงตำแหน่งที่สูงขึ้น</a:t>
            </a:r>
            <a:br>
              <a:rPr lang="th-TH" sz="60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60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 สายสนับสนุนวิชาการ</a:t>
            </a:r>
          </a:p>
        </p:txBody>
      </p:sp>
    </p:spTree>
    <p:extLst>
      <p:ext uri="{BB962C8B-B14F-4D97-AF65-F5344CB8AC3E}">
        <p14:creationId xmlns:p14="http://schemas.microsoft.com/office/powerpoint/2010/main" val="2697064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13184" y="2406606"/>
            <a:ext cx="11094097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th-TH" sz="60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ประเภททั่วไป ประเภทวิชาชีพเฉพาะ หรือเชี่ยวชาญเฉพาะ </a:t>
            </a:r>
          </a:p>
        </p:txBody>
      </p:sp>
    </p:spTree>
    <p:extLst>
      <p:ext uri="{BB962C8B-B14F-4D97-AF65-F5344CB8AC3E}">
        <p14:creationId xmlns:p14="http://schemas.microsoft.com/office/powerpoint/2010/main" val="2378575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604866" y="494522"/>
            <a:ext cx="9013372" cy="1595535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612571" y="692124"/>
            <a:ext cx="8005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หลักเกณฑ์และการแต่งตั้งบุคคลให้ดำรงตำแหน่งสูงขึ้น</a:t>
            </a:r>
          </a:p>
          <a:p>
            <a:pPr algn="thaiDist"/>
            <a:r>
              <a:rPr lang="th-TH" sz="3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ต้องเป็นตำแหน่งที่มหาวิทยาลัย ได้ประเมินค่างานแล้ว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515389" y="2819293"/>
            <a:ext cx="11039302" cy="3852095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824657" y="2975625"/>
            <a:ext cx="105737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พิจารณาจากองค์ประกอบ ดังต่อไปนี้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1. การประเมินค่างาน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2. ผลสัมฤทธิ์ของงาน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3. ความรู้ความสามารถ ทักษะ และสมรรถนะที่จำเป็นสำหรับตำแหน่งที่จะประเมิน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4. สำหรับตำแหน่งระดับชำนาญงาน ชำนาญงานพิเศษ ชำนาญการ ชำนาญการพิเศษ เชี่ยวชาญ และเชี่ยวชาญพิเศษ จะต้องมีองค์ประกอบด้านผลงานที่แสดงความเป็นผู้ชำนาญงาน ผู้ชำนาญงานพิเศษ ผู้ชำนาญการ ผู้ชำนาญการพิเศษ ผู้เชี่ยวชาญ และผู้เชี่ยวชาญพิเศษ</a:t>
            </a:r>
          </a:p>
        </p:txBody>
      </p:sp>
      <p:sp>
        <p:nvSpPr>
          <p:cNvPr id="8" name="ลูกศรลง 7"/>
          <p:cNvSpPr/>
          <p:nvPr/>
        </p:nvSpPr>
        <p:spPr>
          <a:xfrm>
            <a:off x="5285791" y="2090057"/>
            <a:ext cx="1828800" cy="72923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7382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1744" y="2365042"/>
            <a:ext cx="11094097" cy="1507067"/>
          </a:xfrm>
        </p:spPr>
        <p:txBody>
          <a:bodyPr>
            <a:normAutofit/>
          </a:bodyPr>
          <a:lstStyle/>
          <a:p>
            <a:pPr algn="ctr"/>
            <a:r>
              <a:rPr lang="th-TH" sz="6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ประเภทผู้บริหาร</a:t>
            </a:r>
          </a:p>
        </p:txBody>
      </p:sp>
    </p:spTree>
    <p:extLst>
      <p:ext uri="{BB962C8B-B14F-4D97-AF65-F5344CB8AC3E}">
        <p14:creationId xmlns:p14="http://schemas.microsoft.com/office/powerpoint/2010/main" val="52608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47898" y="3013788"/>
            <a:ext cx="10498975" cy="3582955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287625" y="494522"/>
            <a:ext cx="9610530" cy="1595535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1758820" y="651797"/>
            <a:ext cx="8948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หลักเกณฑ์และการประเมินเพื่อแต่งตั้งบุคคลให้ดำรงตำแหน่งสูงขึ้น กำหนดตามประเภทตำแหน่ง ดังนี้</a:t>
            </a: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146817" y="3251719"/>
            <a:ext cx="98921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ตำแหน่งประเภทผู้บริหาร 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ต้องประเมินตามองค์ประกอบ ดังนี้</a:t>
            </a:r>
          </a:p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1.1 ผลสัมฤทธิ์ของงานตามตัวชี้วัดของตำแหน่งที่ครองอยู่</a:t>
            </a:r>
          </a:p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1.2 ความรู้ความสามารถ ทักษะ และสมรรถนะที่จำเป็นสำหรับตำแหน่งที่จะประเมิน</a:t>
            </a:r>
          </a:p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1.3 สมรรถนะทางการบริหาร</a:t>
            </a:r>
          </a:p>
          <a:p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393094" y="2090057"/>
            <a:ext cx="1679510" cy="923731"/>
          </a:xfrm>
          <a:prstGeom prst="downArrow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9918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32262" y="2687216"/>
            <a:ext cx="11296996" cy="410547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287625" y="494522"/>
            <a:ext cx="9610530" cy="1595535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1758820" y="651797"/>
            <a:ext cx="8948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หลักเกณฑ์และการประเมินเพื่อแต่งตั้งบุคคลให้ดำรงตำแหน่งสูงขึ้น กำหนดตามประเภทตำแหน่ง ดังนี้</a:t>
            </a: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623455" y="2808769"/>
            <a:ext cx="109977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ตำแหน่งประเภททั่วไป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ระดับชำนาญงาน และระดับชำนาญงานพิเศษ ต้องประเมินตามองค์ประกอบ ดังนี้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2.1 ผลสัมฤทธิ์ของงานตามตัวชี้วัดของตำแหน่งที่ครองอยู่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2.2 ความรู้ความสามารถ ทักษะ และสมรรถนะที่จำเป็นสำหรับตำแหน่งที่จะประเมิน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2.3 ผลงานที่แสดงความเป็นผู้ชำนาญงาน หรือผู้ชำนาญงานพิเศษ ได้แก่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</a:t>
            </a:r>
            <a:r>
              <a:rPr lang="th-TH" sz="2800" b="1" u="sng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2.3.1 ระดับชำนาญงาน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ต้องมีคู่มือปฏิบัติงานหลัก อย่างน้อย 1 เล่ม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</a:t>
            </a:r>
            <a:r>
              <a:rPr lang="th-TH" sz="2800" b="1" u="sng" dirty="0">
                <a:solidFill>
                  <a:srgbClr val="D6009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2.3.2 ระดับชำนาญงานพิเศษ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ต้องมีคู่มือปฏิบัติงานหลัก อย่างน้อย 1 เล่ม และผลงานเชิงวิเคราะห์ ซึ่งแสดงให้เห็นถึงการพัฒนางานในหน้าที่ อย่างน้อย 1 เรื่อง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2.4 จริยธรรมและจรรยาบรรณทางวิชาชีพ การพิจารณากำหนดตำแหน่งระดับชำนาญงาน และระดับชำนาญงานพิเศษ ต้องคำนึงถึงจริยธรรมและจรรยาบรรณทางวิชาชีพตามที่กำหนดไว้ในข้อ 7</a:t>
            </a:r>
          </a:p>
          <a:p>
            <a:endParaRPr lang="th-TH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393094" y="2090057"/>
            <a:ext cx="1418253" cy="597159"/>
          </a:xfrm>
          <a:prstGeom prst="downArrow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9087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761861" y="419878"/>
            <a:ext cx="7063274" cy="7371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3032449" y="465271"/>
            <a:ext cx="652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7 จริยธรรมและจรรยาบรรณทางวิชาชีพ มีดังนี้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24196" y="1558212"/>
            <a:ext cx="11654444" cy="5100284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640080" y="1595021"/>
            <a:ext cx="1100605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ต้องมีความซื่อสัตย์ทางวิชาชีพ ไม่นำผลงานของผู้อื่นมาเป็นผลงานของตน และไม่ลอกเลียนผลงานของผู้อื่น รวมทั้งไม่นำผลงานของตนเองในเรื่องเดียวกันไปเผยแพร่ในวารสารวิชาการหรือวิชาชีพมากกว่า 1 ฉบับในลักษณะที่จะทำให้เข้าใจผิดว่าเป็นผลงานใหม่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ต้องให้เกียรติและอ้างถึงบุคคล หรือแหล่งที่มาของข้อมูลที่นำมาใช้ในผลงานทางวิชาชีพของตนเอง และแสดงหลักฐานของการค้นคว้า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ต้องไม่คำนึงถึงผลประโยชน์ทางวิชาชีพจนละเลยหรือละเมิดสิทธิส่วนบุคคลของผู้อื่น และสิทธิมนุษยชน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ผลงานทางวิชาชีพต้องได้มาจากการศึกษา โดยใช้หลักวิชาชีพเป็นเกณฑ์ ไม่มีอคติมาเกี่ยวข้อง และเสนอผลงานตามความเป็นจริง ไม่จงใจเบี่ยงเบนผลการศึกษา วิเคราะห์ สังเคราะห์ หรือวิจัย โดยหวังผลประโยชน์ส่วนตัว หรือต้องการสร้างความเสียหายแก่ผู้อื่น และเสนอผลงานตามความเป็นจริง ไม่ขยายข้อค้นพบ โดยปราศจากการตรวจสอบยืนยันในทางวิชาชีพ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ต้องนำผลงานไปใช้ประโยชน์ในทางที่ชอบธรรมและชอบด้วยกฎหมาย</a:t>
            </a:r>
          </a:p>
        </p:txBody>
      </p:sp>
      <p:sp>
        <p:nvSpPr>
          <p:cNvPr id="8" name="ลูกศรลง 7"/>
          <p:cNvSpPr/>
          <p:nvPr/>
        </p:nvSpPr>
        <p:spPr>
          <a:xfrm>
            <a:off x="5635690" y="1156997"/>
            <a:ext cx="1082351" cy="401214"/>
          </a:xfrm>
          <a:prstGeom prst="downArrow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4148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795549" y="617080"/>
            <a:ext cx="8711738" cy="139026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384226" y="836588"/>
            <a:ext cx="7547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ให้สภามหาวิทยาลัย กำหนดระดับคุณภาพของผลงาน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858416" y="3517640"/>
            <a:ext cx="10599576" cy="30977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446245" y="3844213"/>
            <a:ext cx="94239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วิธีการตัดสิน</a:t>
            </a: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คุณภาพของผลงาน</a:t>
            </a:r>
            <a:r>
              <a:rPr lang="th-TH" sz="3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ให้ใช้คะแนนเสียงข้างมาก </a:t>
            </a: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เว้นแต่โดย</a:t>
            </a:r>
            <a:r>
              <a:rPr lang="th-TH" sz="3600" b="1" u="sng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วิธีพิเศษ ต้องใช้คะแนนเสียงไม่น้อยกว่า 4 ใน 5 เสียงของที่ประชุมคณะกรรมการผู้ทรงคุณวุฒิ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เพื่อประเมินผลงานและจริยธรรมและจรรยาบรรณทางวิชาชีพ</a:t>
            </a:r>
          </a:p>
        </p:txBody>
      </p:sp>
      <p:sp>
        <p:nvSpPr>
          <p:cNvPr id="8" name="ลูกศรลง 7"/>
          <p:cNvSpPr/>
          <p:nvPr/>
        </p:nvSpPr>
        <p:spPr>
          <a:xfrm>
            <a:off x="5352718" y="2007340"/>
            <a:ext cx="1838130" cy="1510299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0888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448692" y="200021"/>
            <a:ext cx="7380514" cy="81176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747271" y="313514"/>
            <a:ext cx="6783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การแต่งตั้งบุคคลให้ดำรงตำแหน่งสูงขึ้น กระทำได้ 2 วิธี คือ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40822" y="1487644"/>
            <a:ext cx="11596254" cy="53038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698268" y="1487643"/>
            <a:ext cx="1095617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u="sng" dirty="0">
                <a:solidFill>
                  <a:srgbClr val="D6009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วิธีปกติ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ผู้ได้รับการแต่งตั้งต้องมีคุณสมบัติ ดังนี้</a:t>
            </a:r>
          </a:p>
          <a:p>
            <a:pPr algn="thaiDist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1.1 มีคุณสมบัติเฉพาะตำแหน่งตรงตามมาตรฐานกำหนดตำแหน่ง</a:t>
            </a:r>
          </a:p>
          <a:p>
            <a:pPr algn="thaiDist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1.2 ได้รับเงินเดือนถึงค่ากลางของตำแหน่งที่ครองอยู่ เว้นแต่การแต่งตั้งผู้ดำรงตำแหน่งระดับปฏิบัติงานเป็นตำแหน่งระดับชำนาญงาน หรือผู้ดำรงตำแหน่งระดับปฏิบัติการ เป็นตำแหน่งระดับชำนาญการ ต้องได้รับเงินเดือนไม่ต่ำกว่าขั้นต่ำของระดับที่จะแต่งตั้ง</a:t>
            </a:r>
          </a:p>
          <a:p>
            <a:pPr algn="thaiDist"/>
            <a:r>
              <a:rPr lang="th-TH" sz="28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วิธีพิเศษ </a:t>
            </a:r>
            <a:r>
              <a:rPr lang="th-TH" sz="2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การแต่งตั้งบุคคล ให้ดำรงตำแหน่งตามข้อ 5(2) และ (3) (ก) คือ </a:t>
            </a:r>
            <a:r>
              <a:rPr lang="th-TH" sz="2800" b="1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ตำแหน่งประเภททั่วไป ระดับชำนาญงาน และระดับชำนาญงานพิเศษ และ ตำแหน่งประเภทวิชาชีพเฉพาะหรือเชี่ยวชาญเฉพาะ กรณีปฏิบัติงานเฉพาะด้านหรือเฉพาะทาง</a:t>
            </a:r>
            <a:r>
              <a:rPr lang="th-TH" sz="2800" b="1" i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ที่มีคุณสมบัติเฉพาะสำหรับตำแหน่งแตกต่างไปจากที่กำหนดไว้ในมาตรฐานกำหนดตำแหน่ง ทั้งนี้ มีเงื่อนไขว่า  ผู้ได้รับการแต่งตั้งต้องได้รับเงินเดือนไม่ต่ำกว่าขั้นต่ำของระดับที่จะแต่งตั้ง เช่น การแต่งตั้งให้ดำรงตำแหน่งระดับชำนาญงาน กรณีที่คุณสมบัติเฉพาะตำแหน่งไม่ครบตามที่กำหนดไว้ หรือ การแต่งตั้งให้ดำรงตำแหน่งระดับชำนาญการพิเศษ โดยที่ผู้นั้นมิได้ดำรงตำแหน่งระดับชำนาญการมาก่อน เป็นต้น โดยสภามหาวิทยาลัยจะต้องกำหนดหลักเกณฑ์และวิธีการแต่งตั้ง และผลงานที่มีระดับคุณภาพสูงกว่าวิธีปกติ</a:t>
            </a:r>
            <a:endParaRPr lang="th-TH" sz="2800" b="1" i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485891" y="1011782"/>
            <a:ext cx="970383" cy="475861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595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50507" y="1646852"/>
            <a:ext cx="11112758" cy="2971801"/>
          </a:xfrm>
        </p:spPr>
        <p:txBody>
          <a:bodyPr>
            <a:normAutofit fontScale="90000"/>
          </a:bodyPr>
          <a:lstStyle/>
          <a:p>
            <a:pPr algn="l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ความเข้าใจเกี่ยวกับ ประกาศ ก.พ.อ. เรื่อง มาตรฐานกำหนดระดับตำแหน่งและการแต่งตั้งข้าราชการพลเรือนในสถาบันอุดมศึกษา ให้ดำรงตำแหน่งสูงขึ้น พ.ศ.2553 และกฎหมายต่าง ๆ ที่เกี่ยวข้อง</a:t>
            </a:r>
            <a:b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411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3749040" y="229149"/>
            <a:ext cx="4721629" cy="12053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3865418" y="440573"/>
            <a:ext cx="5004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วิธีการประเมินค่างานของตำแหน่ง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598515" y="1837113"/>
            <a:ext cx="11122429" cy="4946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914400" y="1837113"/>
            <a:ext cx="1057378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ให้มหาวิทยาลัยแต่งตั้งคณะกรรมการประเมินค่างาน จำนวนไม่น้อยกว่า 3 คน แต่ไม่เกิน 5 คน โดยมี</a:t>
            </a:r>
          </a:p>
          <a:p>
            <a:pPr algn="thaiDist"/>
            <a:r>
              <a:rPr lang="th-TH" sz="32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ผู้บังคับบัญชาโดยตรงของตำแหน่งที่เสนอขอกำหนดระดับตำแหน่งสูงขึ้นร่วมเป็นคณะกรรมการ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32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หัวหน้าหน่วยงานที่รับผิดชอบการบริหารงานบุคคล เป็นกรรมการและเลขานุการ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ทั้งนี้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i="1" dirty="0">
                <a:solidFill>
                  <a:srgbClr val="D6009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การประเมินค่างานของตำแหน่งระดับเชี่ยวชาญพิเศษในตำแหน่งที่ปรึกษา        ให้สภามหาวิทยาลัยแต่งตั้งคณะกรรมการประเมินค่างาน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</a:t>
            </a:r>
          </a:p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ผู้ดำรงตำแหน่งประเภทผู้บริหาร ตามมาตรา 18(ข) (1) และ (2) ภายในสถาบันอุดมศึกษา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อธิการบดี และ รองอธิการบดี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จำนวนไม่น้อยกว่า 3 คน แต่ไม่เกิน 5 คน แล้วนำผลการประเมินค่างานเสนอสภามหาวิทยาลัยเพื่อพิจารณาอนุมัติกำหนดกรอบตำแหน่งที่ปรึกษา</a:t>
            </a:r>
          </a:p>
        </p:txBody>
      </p:sp>
      <p:sp>
        <p:nvSpPr>
          <p:cNvPr id="8" name="ลูกศรลง 7"/>
          <p:cNvSpPr/>
          <p:nvPr/>
        </p:nvSpPr>
        <p:spPr>
          <a:xfrm>
            <a:off x="5428211" y="1434494"/>
            <a:ext cx="1221971" cy="402619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6928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155371" y="257141"/>
            <a:ext cx="8285583" cy="12053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360644" y="457200"/>
            <a:ext cx="8798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การประเมินบุคคลเพื่อแต่งตั้งให้ดำรงตำแหน่งสูงขึ้น ตามข้อ 5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78122" y="1937573"/>
            <a:ext cx="12113878" cy="483730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 b="1" dirty="0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440575" y="1847844"/>
            <a:ext cx="113551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ให้สภามหาวิทยาลัย แต่งตั้งคณะกรรมการประเมินเพื่อแต่งตั้งบุคคลให้ดำรงตำแหน่งสูงขึ้น โดยมีองค์ประกอบตามที่สภามหาวิทยาลัยกำหนด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เพื่อทำหน้าที่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ดังนี้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พิจารณากลั่นกรองผลการประเมินค่างานและการกำหนดกรอบตำแหน่ง เว้นแต่กรอบตำแหน่งระดับเชี่ยวชาญพิเศษ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ประเมินผลสัมฤทธิ์ของงานตามตัวชี้วัดของตำแหน่งที่ครองอยู่ ความรู้ความสามารถ ทักษะ และสมรรถนะที่จำเป็นสำหรับตำแหน่งที่จะประเมิน และประเมินสมรรถนะทางการบริหารสำหรับตำแหน่งประเภทผู้บริหาร  โดยอาจแต่งตั้งคณะอนุกรรมการ เพื่อดำเนินการแทนได้ตามความเหมาะสม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พิจารณาแต่งตั้งคณะกรรมการผู้ทรงคุณวุฒิ เพื่อประเมินผลงานและจริยธรรมและจรรยาบรรณทางวิชาชีพ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พิจารณาสรุปผลเพื่อเสนอสภามหาวิทยาลัย พิจารณาอนุมัติ</a:t>
            </a:r>
          </a:p>
        </p:txBody>
      </p:sp>
      <p:sp>
        <p:nvSpPr>
          <p:cNvPr id="8" name="ลูกศรลง 7"/>
          <p:cNvSpPr/>
          <p:nvPr/>
        </p:nvSpPr>
        <p:spPr>
          <a:xfrm>
            <a:off x="5514392" y="1462486"/>
            <a:ext cx="1147665" cy="475087"/>
          </a:xfrm>
          <a:prstGeom prst="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7985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539551" y="257141"/>
            <a:ext cx="9451910" cy="1205345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146040" y="257141"/>
            <a:ext cx="8397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การแต่งตั้งคณะกรรมการผู้ทรงคุณวุฒิเพื่อประเมินผลงานและจริยธรรม และจรรยาบรรณทางวิชาชีพ ตามข้อ 12(3)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82555" y="2117031"/>
            <a:ext cx="11364685" cy="4740969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endParaRPr lang="th-TH" sz="2400" b="1" dirty="0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781396" y="2133706"/>
            <a:ext cx="107566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เพื่อพิจารณาผลงานในตำแหน่งต่าง ๆ ให้แต่งตั้ง ดังนี้</a:t>
            </a:r>
          </a:p>
          <a:p>
            <a:pPr algn="thaiDist"/>
            <a:r>
              <a:rPr lang="th-TH" sz="2400" b="1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กรณีการแต่งตั้งให้ดำรงตำแหน่งระดับชำนาญงาน หรือชำนาญการ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กรรมการจะต้องเป็นผู้ทรงคุณวุฒิที่มีความรู้ความสามารถ และความชำนาญตรงกับวิชาชีพของตำแหน่งที่จะแต่งตั้ง และต้องดำรงตำแหน่งไม่ต่ำกว่าตำแหน่งที่จะแต่งตั้งหรือเทียบเท่า</a:t>
            </a:r>
          </a:p>
          <a:p>
            <a:pPr algn="thaiDist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ให้คณะกรรมการประกอบด้วยกรรมการ ซึ่งแต่งตั้งจากบุคคลภายในมหาวิทยาลัยนั้น แต่ต้องอยู่ต่างสังกัดหน่วยงานกับผู้เสนอขอแต่งตั้ง (หน่วยงานระดับคณะ สำนัก ศูนย์ สถาบัน) และกรรมการภายนอกมหาวิทยาลัยอีกอย่างน้อย 1 คน รวมจำนวนกรรมการทั้งหมด ไม่น้อยกว่า 3 คน</a:t>
            </a:r>
          </a:p>
          <a:p>
            <a:pPr algn="thaiDist"/>
            <a:r>
              <a:rPr lang="th-TH" sz="2400" b="1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กรณีการแต่งตั้งให้ดำรงตำแหน่งระดับชำนาญงานพิเศษ ชำนาญการพิเศษ เชี่ยวชาญ หรือเชี่ยวชาญพิเศษ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กรรมการจะต้องเป็นผู้ทรงคุณวุฒิที่มีความรู้ความสามารถ ความชำนาญ หรือความเชี่ยวชาญตรงกับวิชาชีพของตำแหน่งที่จะแต่งตั้ง และต้องดำรงตำแหน่งไม่ต่ำกว่าตำแหน่งที่จะแต่งตั้งหรือเทียบเท่า</a:t>
            </a:r>
          </a:p>
          <a:p>
            <a:pPr algn="thaiDist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ให้คณะกรรมการประกอบด้วยกรรมการจำนวนไม่น้อยกว่า 3 คน โดยแต่งตั้งจากบุคคลภายนอกมหาวิทยาลัย ตามบัญชีรายชื่อผู้ทรงคุณวุฒิที่ ก.พ.อ.กำหนด ในกรณีที่มีเหตุผลและความจำเป็นที่ไม่อาจแต่งตั้งกรรมการตามบัญชีดังกล่าวได้ให้เสนอ ก.พ.อ.พิจารณาให้ความเห็นชอบเป็นกรณีไป</a:t>
            </a:r>
          </a:p>
        </p:txBody>
      </p:sp>
      <p:sp>
        <p:nvSpPr>
          <p:cNvPr id="8" name="ลูกศรลง 7"/>
          <p:cNvSpPr/>
          <p:nvPr/>
        </p:nvSpPr>
        <p:spPr>
          <a:xfrm>
            <a:off x="5187820" y="1462486"/>
            <a:ext cx="1716833" cy="654545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0963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575249" y="257139"/>
            <a:ext cx="7595118" cy="120534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995126" y="536645"/>
            <a:ext cx="705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0000FF"/>
                </a:solidFill>
              </a:rPr>
              <a:t>การแต่งตั้งให้ดำรงตำแหน่งสูงขึ้น </a:t>
            </a:r>
            <a:r>
              <a:rPr lang="th-TH" sz="3600" b="1" u="sng" dirty="0">
                <a:solidFill>
                  <a:srgbClr val="FF0000"/>
                </a:solidFill>
              </a:rPr>
              <a:t>โดยวิธีพิเศษ </a:t>
            </a:r>
            <a:r>
              <a:rPr lang="th-TH" sz="3600" b="1" dirty="0">
                <a:solidFill>
                  <a:schemeClr val="bg1"/>
                </a:solidFill>
              </a:rPr>
              <a:t>ตามข้อ 10(2)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82554" y="1970117"/>
            <a:ext cx="11364685" cy="4821381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endParaRPr lang="th-TH" sz="2400" b="1" dirty="0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816427" y="1841242"/>
            <a:ext cx="1049693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ให้คณะกรรมการผู้ทรงคุณวุฒิ เพื่อประเมินผลงานและจริยธรรมและจรรยาบรรณทางวิชาชีพ ตามข้อ 12(3) </a:t>
            </a:r>
            <a:r>
              <a:rPr lang="th-TH" sz="3200" b="1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มีจำนวนไม่น้อยกว่า 5 คน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u="sng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วิธีการประเมินผลงานในตำแหน่งระดับชำนาญงาน ระดับชำนาญงานพิเศษ ระดับชำนาญการ หรือระดับชำนาญการพิเศษ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ให้กรรมการผู้ทรงคุณวุฒิเพื่อประเมินผลงาน และจริยธรรมและจรรยาบรรณทางวิชาชีพแต่ละคนทำการประเมินแล้วส่งผลการประเมินให้คณะกรรมการประเมินเพื่อแต่งตั้งบุคคลให้ดำรงตำแหน่งสูงขึ้นตามข้อ 12 พิจารณา</a:t>
            </a:r>
            <a:r>
              <a:rPr lang="th-TH" sz="3200" b="1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โดยจะไม่ทำการประชุมก็ได้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u="sng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กรณีการประเมินผลงานตำแหน่งระดับเชี่ยวชาญและระดับเชี่ยวชาญพิเศษ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คณะกรรมการผู้ทรงคุณวุฒิเพื่อประเมินผลงานและจริยธรรมและจรรยาบรรณทางวิชาชีพ </a:t>
            </a:r>
            <a:r>
              <a:rPr lang="th-TH" sz="3200" b="1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จะต้องจัดให้มีการประชุมพิจารณาผลงานร่วมกัน</a:t>
            </a:r>
          </a:p>
        </p:txBody>
      </p:sp>
      <p:sp>
        <p:nvSpPr>
          <p:cNvPr id="8" name="ลูกศรลง 7"/>
          <p:cNvSpPr/>
          <p:nvPr/>
        </p:nvSpPr>
        <p:spPr>
          <a:xfrm>
            <a:off x="5477069" y="1462483"/>
            <a:ext cx="1408923" cy="507634"/>
          </a:xfrm>
          <a:prstGeom prst="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9130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443942" y="602419"/>
            <a:ext cx="7133929" cy="12053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340567" y="2602223"/>
            <a:ext cx="11364685" cy="34999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endParaRPr lang="th-TH" sz="2400" b="1" dirty="0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985798" y="851148"/>
            <a:ext cx="6512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การแต่งตั้งบุคคลให้ดำรงตำแหน่งตามข้อ 5</a:t>
            </a: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821092" y="2985797"/>
            <a:ext cx="104036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ให้อธิการบดี โดยความเห็นชอบของสภามหาวิทยาลัย หรือคณะกรรมการที่        สภามหาวิทยาลัยมอบหมาย เป็นผู้มีอำนาจสั่งแต่งตั้ง </a:t>
            </a:r>
            <a:r>
              <a:rPr lang="th-TH" sz="3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เว้นแต่การแต่งตั้งให้ดำรงตำแหน่งระดับเชี่ยวชาญพิเศษ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ให้สภามหาวิทยาลัยพิจารณาเสนอ ก.พ.อ. ให้ความเห็นต่อรัฐมนตรีว่าการกระทรวงศึกษาธิการ เพื่อนำเสนอนายกรัฐมนตรีนำความกราบบังคมทูล เพื่อทรงพระกรุณาโปรดเกล้าฯ แต่งตั้ง</a:t>
            </a:r>
          </a:p>
        </p:txBody>
      </p:sp>
      <p:sp>
        <p:nvSpPr>
          <p:cNvPr id="8" name="ลูกศรลง 7"/>
          <p:cNvSpPr/>
          <p:nvPr/>
        </p:nvSpPr>
        <p:spPr>
          <a:xfrm>
            <a:off x="5085184" y="1807764"/>
            <a:ext cx="1371600" cy="79445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6247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11764" y="1162256"/>
            <a:ext cx="10524929" cy="41578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246909" y="2304662"/>
            <a:ext cx="97342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เมื่อมีการแต่งตั้งข้าราชการให้ดำรงตำแหน่งสูงขึ้นแล้ว ให้มี</a:t>
            </a:r>
            <a:r>
              <a:rPr lang="th-TH" sz="3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การติดตามประเมินผลการปฏิบัติราชการ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ตามลักษณะงาน หน้าที่และความรับผิดชอบ คุณภาพและความยุ่งยากของงานของตำแหน่งที่ได้รับแต่งตั้งด้วย</a:t>
            </a:r>
          </a:p>
        </p:txBody>
      </p:sp>
    </p:spTree>
    <p:extLst>
      <p:ext uri="{BB962C8B-B14F-4D97-AF65-F5344CB8AC3E}">
        <p14:creationId xmlns:p14="http://schemas.microsoft.com/office/powerpoint/2010/main" val="1238622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11764" y="821094"/>
            <a:ext cx="10524929" cy="563569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180406" y="1250302"/>
            <a:ext cx="97923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ในกรณีที่คณะกรรมการผู้ทรงคุณวุฒิเพื่อประเมินผลงานและจริยธรรมและจรรยาบรรณทางวิชาชีพมีมติให้ปรับปรุงผลงาน ให้ผู้เสนอขอกำหนดตำแหน่งปรับปรุงผลงานได้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ภายในระยะเวลา 3 เดือน นับตั้งแต่วันที่รับทราบมติ </a:t>
            </a:r>
            <a:r>
              <a:rPr lang="th-TH" sz="3200" b="1" i="1" u="sng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ยกเว้นกรณี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มีเหตุผลและความจำเป็น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อาจขอขยายระยะเวลาไปได้อีกไม่เกิน 3 เดือน 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ทั้งนี้ หากผลการพิจารณาผลงานที่ปรับปรุงสมบูรณ์แล้ว มีคุณภาพตามเกณฑ์ที่สภามหาวิทยาลัยกำหนด วันที่แต่งตั้งให้ดำรงตำแหน่งต้องเป็นวันที่สภามหาวิทยาลัยรับผลงานฉบับที่ปรับปรุงสมบูรณ์แล้ว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u="sng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ผลงานที่ให้ปรับปรุง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การให้ปรับปรุงผลงานชิ้นเดิมที่ยังไม่เข้าเกณฑ์ เฉพาะส่วนที่ยังไม่สมบูรณ์หรือไม่ถูกต้องเท่านั้น มิใช่เป็นการทำผลงานชิ้นใหม่ หรือส่งผลงานชิ้นใหม่ให้พิจารณาแทน</a:t>
            </a:r>
          </a:p>
        </p:txBody>
      </p:sp>
    </p:spTree>
    <p:extLst>
      <p:ext uri="{BB962C8B-B14F-4D97-AF65-F5344CB8AC3E}">
        <p14:creationId xmlns:p14="http://schemas.microsoft.com/office/powerpoint/2010/main" val="3608358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11764" y="821094"/>
            <a:ext cx="10524929" cy="563569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165562" y="1050626"/>
            <a:ext cx="98173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ให้สภามหาวิทยาลัย พิจารณากำหนดมาตรการในการป้องกันและลงโทษผู้ขอกำหนดตำแหน่งอันส่อให้เห็นว่าเป็นผู้ที่กระทำผิดทางจริยธรรมและจรรยาบรรณ        อันเกี่ยวข้องกับผลงานทางวิชาชีพ และเป็นผู้ที่มีความประพฤติไม่เหมาะสมที่จะได้รับ    การพิจารณาให้ดำรงตำแหน่งสูงขึ้น ตามข้อ 5(2) และ (3) (ก) ดังต่อไปนี้</a:t>
            </a:r>
          </a:p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กรณีที่ตรวจพบว่าผู้ขอกำหนดตำแหน่งระบุการมีส่วนร่วมในผลงานไม่ตรงกับความเป็นจริง หรือมีพฤติการณ์ส่อว่ามีการลอกเลียนผลงานของผู้อื่น หรือนำผลงานของผู้อื่นไปใช้ในการเสนอขอตำแหน่ง โดยอ้างว่าเป็นผลงานของตนเอง ให้สภามหาวิทยาลัย มีมติให้งดการพิจารณาการขอตำแหน่งในครั้งนั้น และดำเนินการทางวินัยตามข้อเท็จจริงและความร้ายแรงแห่งการกระทำผิดเป็นกรณี ๆ ไป และห้ามผู้กระทำผิดนั้น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เสนอขอตำแหน่งมีกำหนดเวลาไม่น้อยกว่า 5 ปี นับตั้งแต่วันที่สภามหาวิทยาลัยมีมติ</a:t>
            </a:r>
          </a:p>
        </p:txBody>
      </p:sp>
    </p:spTree>
    <p:extLst>
      <p:ext uri="{BB962C8B-B14F-4D97-AF65-F5344CB8AC3E}">
        <p14:creationId xmlns:p14="http://schemas.microsoft.com/office/powerpoint/2010/main" val="2154178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11764" y="556953"/>
            <a:ext cx="10524929" cy="6001643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349121" y="556953"/>
            <a:ext cx="928395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กรณีที่ได้รับการพิจารณาอนุมัติให้ดำรงตำแหน่งไปแล้ว หากภายหลังตรวจสอบพบ หรือทราบว่าผลงานที่ใช้ในการเสนอขอตำแหน่งครั้งนั้น เป็นการลอกเลียนผลงานของผู้อื่น หรือนำเอาผลงานของผู้อื่นไปใช้ โดยอ้างว่าเป็นผลงานของตนเอง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ให้สภามหาวิทยาลัยมีมติถอดถอน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ตำแหน่งชำนาญงาน ระดับชำนาญงานพิเศษ ระดับชำนาญการ ระดับชำนาญการพิเศษ ระดับเชี่ยวชาญ 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>
                <a:solidFill>
                  <a:srgbClr val="D6009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ส่วนตำแหน่งระดับเชี่ยวชาญพิเศษ </a:t>
            </a:r>
            <a:r>
              <a:rPr lang="th-TH" sz="3200" b="1" u="sng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ให้สภามหาวิทยาลัยพิจารณาเสนอ ก.พ.อ. ให้ความเห็นต่อรัฐมนตรีว่าการกระทรวงศึกษาธิการ เพื่อนำเสนอนายกรัฐมนตรีนำความกราบบังคมทูล เพื่อทรงพระกรุณาโปรดเกล้าฯ ถอดถอน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และดำเนินการทางวินัยตามข้อเท็จจริง และความร้ายแรงแห่งการกระทำผิดเป็นกรณี ๆ ไป และ</a:t>
            </a:r>
            <a:r>
              <a:rPr lang="th-TH" sz="3200" b="1" i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ห้ามผู้กระทำผิดนั้น เสนอขอตำแหน่งมีกำหนดเวลาไม่น้อยกว่า 5 ปี นับตั้งแต่วันที่สภามหาวิทยาลัยมีมติให้ถอดถอน หรือนับตั้งแต่วันที่ทรงพระกรุณาโปรดเกล้าฯ ถอดถอน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แล้วแต่กรณี</a:t>
            </a:r>
          </a:p>
        </p:txBody>
      </p:sp>
    </p:spTree>
    <p:extLst>
      <p:ext uri="{BB962C8B-B14F-4D97-AF65-F5344CB8AC3E}">
        <p14:creationId xmlns:p14="http://schemas.microsoft.com/office/powerpoint/2010/main" val="1076507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11764" y="821094"/>
            <a:ext cx="10524929" cy="563569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432248" y="947584"/>
            <a:ext cx="928395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ในกรณีที่ไม่ได้รับอนุมัติให้ดำรงตำแหน่ง เนื่องจากคุณภาพของผลงานการใช้ความรู้ความสามารถในงานสนับสนุน งานบริการวิชาการ หรืองานวิชาชีพบริการต่อสังคม หรือความเป็นที่ยอมรับในงานด้านนั้น หรือในวงวิชาการหรือวิชาชีพไม่อยู่ในเกณฑ์ที่สภามหาวิทยาลัยกำหนด 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ผู้ขอกำหนดตำแหน่งมีสิทธิขอให้สภามหาวิทยาลัยพิจารณาทบทวนได้ไม่เกิน 2 ครั้ง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โดยในคำขอทบทวนนั้น ต้องแสดงข้อเท็จจริง ข้ออ้าง และเหตุผลที่สนับสนุนคำขอ 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และจะต้องยื่นเรื่องขอทบทวนภายใน 90 วัน นับแต่วันที่รับทราบมติ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เมื่อสภามหาวิทยาลัย ได้รับเรื่องคำขอให้ทบทวนผลการพิจารณาผลงานแล้ว ให้ส่ง  คำขอนั้นแก่คณะกรรมการประเมินเพื่อแต่งตั้งบุคคลให้ดำรงตำแหน่งสูงขึ้น ตามข้อ 12        หากคณะกรรมการดังกล่าวมีความเห็นประการใด ให้เสนอต่อสภามหาวิทยาลัยพิจารณาผล    การพิจารณาของสภามหาวิทยาลัยให้เป็นที่สุด</a:t>
            </a:r>
          </a:p>
        </p:txBody>
      </p:sp>
    </p:spTree>
    <p:extLst>
      <p:ext uri="{BB962C8B-B14F-4D97-AF65-F5344CB8AC3E}">
        <p14:creationId xmlns:p14="http://schemas.microsoft.com/office/powerpoint/2010/main" val="314257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08147" y="4226074"/>
            <a:ext cx="10829763" cy="1507067"/>
          </a:xfrm>
        </p:spPr>
        <p:txBody>
          <a:bodyPr/>
          <a:lstStyle/>
          <a:p>
            <a:pPr algn="thaiDist"/>
            <a:r>
              <a:rPr lang="th-TH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หลักเกณฑ์และการกำหนดระดับตำแหน่ง ต้องสอดคล้องกับกรอบของตำแหน่งและแผนพัฒนากำลังคนที่สภามหาวิทยาลัยกำหนด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4211" y="685800"/>
            <a:ext cx="11128343" cy="3615267"/>
          </a:xfrm>
        </p:spPr>
        <p:txBody>
          <a:bodyPr>
            <a:noAutofit/>
          </a:bodyPr>
          <a:lstStyle/>
          <a:p>
            <a:pPr algn="thaiDist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เป็นแนวทางในการออกข้อบังคับว่าด้วยการกำหนดระดับตำแหน่งและการแต่งตั้งข้าราชการพลเรือนในสถาบันอุดมศึกษาให้ดำรงตำแหน่งสูงขึ้น โดยมีวัตถุประสงค์เพื่อกำหนดระดับตำแหน่ง และแต่งตั้งผู้มีความรู้ความสามารถให้ดำรงตำแหน่งในระดับสูงขึ้น </a:t>
            </a:r>
            <a:r>
              <a:rPr lang="th-TH" sz="4000" b="1" u="sng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ตามหลักประเมินค่างานและหลักสมรรถนะ</a:t>
            </a:r>
          </a:p>
        </p:txBody>
      </p:sp>
    </p:spTree>
    <p:extLst>
      <p:ext uri="{BB962C8B-B14F-4D97-AF65-F5344CB8AC3E}">
        <p14:creationId xmlns:p14="http://schemas.microsoft.com/office/powerpoint/2010/main" val="6985609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21095" y="681134"/>
            <a:ext cx="10524929" cy="563569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1097281" y="846561"/>
            <a:ext cx="98921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เมื่อคณะกรรมการประเมินเพื่อแต่งตั้งบุคคลให้ดำรงตำแหน่งสูงขึ้น ได้รับเรื่องการขอทบทวนแล้ว ให้ดำเนินการดังต่อไปนี้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600" b="1" u="sng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การพิจารณาทบทวนครั้งที่ 1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1.1 กรณีที่เห็นว่าคำขอทบทวนขาดข้อเท็จจริง ข้ออ้าง และเหตุผลที่สนับสนุนคำขอ ให้มีมติไม่รับพิจารณา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1.2 กรณีที่เห็นว่าคำขอทบทวนมีข้อเท็จจริง ข้ออ้าง และเหตุผลที่สนับสนุนคำขอ ให้มีมติรับไว้พิจารณา ให้มอบคณะกรรมการผู้ทรงคุณวุฒิ เพื่อประเมินผลงาน และจริยธรรมและจรรยาบรรณทางวิชาชีพชุดเดิมเพื่อพิจารณา</a:t>
            </a:r>
          </a:p>
          <a:p>
            <a:pPr algn="thaiDist"/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5740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723207" y="681133"/>
            <a:ext cx="10931237" cy="5869295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047404" y="856357"/>
            <a:ext cx="971757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u="sng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การพิจารณาทบทวนครั้งที่ 2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2.1 กรณีที่เห็นว่าคำขอทบทวนขาดข้อเท็จจริง ข้ออ้าง และไม่มีเหตุผล          ที่สนับสนุนคำขอเพิ่มเติมจากครั้งที่ 1 ให้มีมติไม่รับพิจารณา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2.2 กรณีที่เห็นว่าคำขอทบทวนมีข้อเท็จจริง ข้ออ้าง และมีเหตุผลที่สนับสนุน  คำขอเพิ่มเติมจากครั้งที่ 1 ให้มีมติรับไว้พิจารณา ให้แต่งตั้งคณะกรรมการผู้ทรงคุณวุฒิเพื่อประเมินผลงานและจริยธรรมและจรรยาบรรณทางวิชาชีพชุดใหม่ โดยมีจำนวนกรรมการเท่ากับชุดเดิมเพื่อพิจารณา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2.3 เมื่อคณะกรรมการผู้ทรงคุณวุฒิเพื่อประเมินผลงานและจริยธรรมและจรรยาบรรณทางวิชาชีพชุดใหม่ได้พิจารณาคำขอทบทวนแล้ว ให้มหาวิทยาลัยนำผลการพิจารณาของชุดใหม่และชุดเดิมเสนอคณะกรรมการประเมินเพื่อแต่งตั้งบุคคลให้ดำรงตำแหน่งสูงขึ้นพิจารณาต่อไป</a:t>
            </a:r>
          </a:p>
          <a:p>
            <a:pPr algn="thaiDist"/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36992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94092" y="2613333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th-TH" sz="6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ขอบคุณค่ะ</a:t>
            </a:r>
          </a:p>
        </p:txBody>
      </p:sp>
    </p:spTree>
    <p:extLst>
      <p:ext uri="{BB962C8B-B14F-4D97-AF65-F5344CB8AC3E}">
        <p14:creationId xmlns:p14="http://schemas.microsoft.com/office/powerpoint/2010/main" val="326306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129004" y="410547"/>
            <a:ext cx="9927772" cy="13809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483568" y="643812"/>
            <a:ext cx="9218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การกำหนดระดับตำแหน่งใดให้สูงขึ้น ตำแหน่งนั้นจะต้อง</a:t>
            </a: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548300" y="2698625"/>
            <a:ext cx="11089179" cy="4031873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914401" y="2826127"/>
            <a:ext cx="104740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ตำแหน่งนั้นจะต้องมีหน้าที่และความรับผิดชอบ คุณภาพและความยุ่งยากของงานในตำแหน่งเพิ่มขึ้น หรือเปลี่ยนแปลงในสาระสำคัญถึงขนาดที่จะต้องกำหนดตำแหน่งเป็นระดับสูงขึ้น โดยต้องดำเนินการอย่างโปร่งใส ภายใต้เงื่อนไข ดังนี้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ต้องเป็นตำแหน่งตามที่กำหนดไว้ในมาตรฐานการจำแนกตำแหน่งข้าราชการพลเรือนในสถาบันอุดมศึกษา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ไม่มีผลให้มีการเพิ่มงบประมาณหมวดเงินเดือนและค่าจ้างประจำ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ไม่มีผลทำให้อัตรากำลังเพิ่มขึ้น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ต้องคำนึงถึงความมีประสิทธิภาพ ความไม่ซ้ำซ้อน และความประหยัด</a:t>
            </a:r>
          </a:p>
        </p:txBody>
      </p:sp>
      <p:sp>
        <p:nvSpPr>
          <p:cNvPr id="10" name="ลูกศรลง 9"/>
          <p:cNvSpPr/>
          <p:nvPr/>
        </p:nvSpPr>
        <p:spPr>
          <a:xfrm>
            <a:off x="4711959" y="1791478"/>
            <a:ext cx="2631233" cy="90714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5576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3321698" y="447869"/>
            <a:ext cx="5215812" cy="1063690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3582955" y="541175"/>
            <a:ext cx="4711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การกำหนดระดับตำแหน่ง</a:t>
            </a: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648393" y="2379306"/>
            <a:ext cx="10956174" cy="42174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1138843" y="2913696"/>
            <a:ext cx="99752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u="sng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ต้องยึดหลักการวิเคราะห์ภารกิจของหน่วยงาน และประเมินค่างาน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เพื่อวัดคุณภาพของตำแหน่งตามลักษณะงาน หน้าที่และความรับผิดชอบ คุณภาพ และความยุ่งยากของงาน ความรู้ ความสามารถ และประสบการณ์ที่ต้องการในการปฏิบัติงาน โดยกำหนดหลักเกณฑ์ การวิเคราะห์ภารกิจของหน่วยงานและหลักเกณฑ์การประเมินค่างานตามประเภทตำแหน่ง</a:t>
            </a:r>
          </a:p>
        </p:txBody>
      </p:sp>
      <p:sp>
        <p:nvSpPr>
          <p:cNvPr id="11" name="ลูกศรลง 10"/>
          <p:cNvSpPr/>
          <p:nvPr/>
        </p:nvSpPr>
        <p:spPr>
          <a:xfrm>
            <a:off x="4842588" y="1522206"/>
            <a:ext cx="2174032" cy="86774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70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15821" y="401216"/>
            <a:ext cx="10692882" cy="1735494"/>
          </a:xfrm>
          <a:prstGeom prst="round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320280" y="401216"/>
            <a:ext cx="106508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ตำแหน่งประเภททั่วไป ระดับชำนาญงาน และระดับชำนาญงานพิเศษ 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ตำแหน่งประเภทวิชาชีพเฉพาะหรือเชี่ยวชาญเฉพาะ ระดับชำนาญการ 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และระดับชำนาญการพิเศษ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99012" y="3312367"/>
            <a:ext cx="11376222" cy="3321698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667564" y="3819054"/>
            <a:ext cx="108391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กำหนดให้มีได้ทั้ง</a:t>
            </a:r>
            <a:r>
              <a:rPr lang="th-TH" sz="3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หน่วยงานที่ปฏิบัติภารกิจหลัก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ของสถาบันอุดมศึกษา ซึ่งเป็นหน่วยงานที่ทำหน้าที่สอน วิจัย ให้บริการทางวิชาการ และ</a:t>
            </a:r>
            <a:r>
              <a:rPr lang="th-TH" sz="3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หน่วยงานที่ปฏิบัติภารกิจสนับสนุนภารกิจหลัก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ของสถาบันอุดมศึกษา เช่น หน่วยงานในสำนักงานเลขานุการคณะ หรือหน่วยงานที่เทียบเท่า หน่วยงานในสำนักงานอธิการบดี หรือหน่วยงานที่เทียบเท่า</a:t>
            </a:r>
          </a:p>
        </p:txBody>
      </p:sp>
      <p:sp>
        <p:nvSpPr>
          <p:cNvPr id="9" name="ลูกศรลง 8"/>
          <p:cNvSpPr/>
          <p:nvPr/>
        </p:nvSpPr>
        <p:spPr>
          <a:xfrm>
            <a:off x="4863580" y="2136710"/>
            <a:ext cx="2705878" cy="1175657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3174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61257" y="2833048"/>
            <a:ext cx="11867012" cy="3951486"/>
          </a:xfrm>
          <a:prstGeom prst="round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436107" y="2849674"/>
            <a:ext cx="117558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โดยกำหนดองค์ประกอบหลักในการประเมินค่างานและแบบประเมินค่างาน ดังนี้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องค์ประกอบหลักในการประเมิน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1.1 หน้าที่และความรับผิดชอบ					1.2 ความยุ่งยากของงาน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1.3 การกำกับตรวจสอบ						1.4 การตัดสินใจ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แบบประเมินค่างานตามประเภทตำแหน่ง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2.1 ตำแหน่งประเภททั่วไป ระดับชำนาญงาน และระดับชำนาญงานพิเศษ ใช้แบบประเมินค่างาน </a:t>
            </a:r>
            <a:r>
              <a:rPr lang="th-TH" sz="28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ตามเอกสารแนบ 1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2.2 ตำแหน่งประเภทวิชาชีพเฉพาะหรือเชี่ยวชาญเฉพาะ ระดับชำนาญการ และระดับชำนาญการพิเศษ ใช้แบบประเมินค่างาน</a:t>
            </a:r>
            <a:r>
              <a:rPr lang="th-TH" sz="28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ตามเอกสารแนบ 2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212980" y="401216"/>
            <a:ext cx="9759820" cy="173549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880117" y="401216"/>
            <a:ext cx="10650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ตำแหน่งประเภททั่วไป ระดับชำนาญงาน และระดับชำนาญงานพิเศษ </a:t>
            </a:r>
          </a:p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ตำแหน่งประเภทวิชาชีพเฉพาะหรือเชี่ยวชาญเฉพาะ ระดับชำนาญการ </a:t>
            </a:r>
          </a:p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และระดับชำนาญการพิเศษ</a:t>
            </a:r>
          </a:p>
        </p:txBody>
      </p:sp>
      <p:sp>
        <p:nvSpPr>
          <p:cNvPr id="8" name="ลูกศรลง 7"/>
          <p:cNvSpPr/>
          <p:nvPr/>
        </p:nvSpPr>
        <p:spPr>
          <a:xfrm>
            <a:off x="5197150" y="2136710"/>
            <a:ext cx="1847461" cy="69633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738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427584" y="429208"/>
            <a:ext cx="9657183" cy="185679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940766" y="662474"/>
            <a:ext cx="8630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ตำแหน่งประเภทวิชาชีพเฉพาะหรือเชี่ยวชาญเฉพาะ ระดับเชี่ยวชาญ และระดับเชี่ยวชาญพิเศษ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831273" y="3722914"/>
            <a:ext cx="10615352" cy="2668555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427584" y="4068147"/>
            <a:ext cx="9143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กำหนดให้มีได้เฉพาะ</a:t>
            </a:r>
            <a:r>
              <a:rPr lang="th-TH" sz="3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หน่วยงานที่ปฏิบติภารกิจหลัก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ของสถาบันอุดมศึกษา ซึ่งเป็นหน่วยงานที่ทำหน้าที่สอน วิจัย ให้บริการทางวิชาการ และสำนักงานอธิการบดี </a:t>
            </a:r>
          </a:p>
        </p:txBody>
      </p:sp>
      <p:sp>
        <p:nvSpPr>
          <p:cNvPr id="8" name="ลูกศรลง 7"/>
          <p:cNvSpPr/>
          <p:nvPr/>
        </p:nvSpPr>
        <p:spPr>
          <a:xfrm>
            <a:off x="4693298" y="2286000"/>
            <a:ext cx="2537926" cy="143691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8938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427584" y="239277"/>
            <a:ext cx="9657183" cy="13935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940766" y="373540"/>
            <a:ext cx="8630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ตำแหน่งประเภทวิชาชีพเฉพาะหรือเชี่ยวชาญเฉพาะ ระดับเชี่ยวชาญ และระดับเชี่ยวชาญพิเศษ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468226" y="2416628"/>
            <a:ext cx="11286647" cy="4270417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861214" y="2475616"/>
            <a:ext cx="10789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โดยกำหนดองค์ประกอบหลักในการประเมินค่างาน 3 ด้าน ประกอบด้วย 10 องค์ประกอบย่อย ดังนี้</a:t>
            </a:r>
          </a:p>
          <a:p>
            <a:pPr algn="thaiDist"/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ด้านความรู้และทักษะที่จำเป็นในงาน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</a:t>
            </a: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ด้านความสามารถในการตัดสินใจและแก้ปัญหา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1.1 ความรู้และความชำนาญงาน					2.1 กรอบแนวความคิดในการแก้ปัญหา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1.2 การบริหารจัดการ							2.2 อิสระในการคิด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1.3 การสื่อสารและปฏิสัมพันธ์					2.3 ความท้าทายในงาน</a:t>
            </a:r>
          </a:p>
          <a:p>
            <a:pPr algn="thaiDist"/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ด้านภาระงานที่รับผิดชอบ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3.1 การวิเคราะห์ข้อมูล 			3.2 อิสระในการปฏิบัติงาน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3.3 ผลกระทบจากการปฏิบัติงาน		3.4 ลักษณะงานที่ปฏิบัติของตำแหน่ง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โดยใช้แบบประเมินค่างาน</a:t>
            </a:r>
            <a:r>
              <a:rPr lang="th-TH" sz="28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ตามเอกสารแนบ 3</a:t>
            </a:r>
          </a:p>
        </p:txBody>
      </p:sp>
      <p:sp>
        <p:nvSpPr>
          <p:cNvPr id="8" name="ลูกศรลง 7"/>
          <p:cNvSpPr/>
          <p:nvPr/>
        </p:nvSpPr>
        <p:spPr>
          <a:xfrm>
            <a:off x="5150498" y="1632857"/>
            <a:ext cx="1903445" cy="783771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4743837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542</TotalTime>
  <Words>3236</Words>
  <Application>Microsoft Office PowerPoint</Application>
  <PresentationFormat>แบบจอกว้าง</PresentationFormat>
  <Paragraphs>130</Paragraphs>
  <Slides>32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32</vt:i4>
      </vt:variant>
    </vt:vector>
  </HeadingPairs>
  <TitlesOfParts>
    <vt:vector size="37" baseType="lpstr">
      <vt:lpstr>Arial</vt:lpstr>
      <vt:lpstr>TH SarabunPSK</vt:lpstr>
      <vt:lpstr>Trebuchet MS</vt:lpstr>
      <vt:lpstr>Wingdings 3</vt:lpstr>
      <vt:lpstr>เหลี่ยมเพชร</vt:lpstr>
      <vt:lpstr>เส้นทางความก้าวหน้า การเข้าสู่ตำแหน่งที่สูงขึ้นของบุคลากรสายสนับสนุนวิชาการ</vt:lpstr>
      <vt:lpstr>ความเข้าใจเกี่ยวกับ ประกาศ ก.พ.อ. เรื่อง มาตรฐานกำหนดระดับตำแหน่งและการแต่งตั้งข้าราชการพลเรือนในสถาบันอุดมศึกษา ให้ดำรงตำแหน่งสูงขึ้น พ.ศ.2553 และกฎหมายต่าง ๆ ที่เกี่ยวข้อง </vt:lpstr>
      <vt:lpstr>หลักเกณฑ์และการกำหนดระดับตำแหน่ง ต้องสอดคล้องกับกรอบของตำแหน่งและแผนพัฒนากำลังคนที่สภามหาวิทยาลัยกำหนด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การแต่งตั้งบุคคลให้ดำรงตำแหน่งที่สูงขึ้น ของ สายสนับสนุนวิชาการ</vt:lpstr>
      <vt:lpstr>ประเภททั่วไป ประเภทวิชาชีพเฉพาะ หรือเชี่ยวชาญเฉพาะ </vt:lpstr>
      <vt:lpstr>งานนำเสนอ PowerPoint</vt:lpstr>
      <vt:lpstr>ประเภทผู้บริหาร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ขอบคุณค่ะ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Bussayamas</dc:creator>
  <cp:lastModifiedBy>บุษยมาศ แสงเงิน</cp:lastModifiedBy>
  <cp:revision>111</cp:revision>
  <dcterms:created xsi:type="dcterms:W3CDTF">2019-11-14T05:59:12Z</dcterms:created>
  <dcterms:modified xsi:type="dcterms:W3CDTF">2024-03-31T09:26:10Z</dcterms:modified>
</cp:coreProperties>
</file>