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30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8" r:id="rId21"/>
    <p:sldId id="289" r:id="rId22"/>
    <p:sldId id="285" r:id="rId23"/>
    <p:sldId id="286" r:id="rId24"/>
    <p:sldId id="291" r:id="rId25"/>
    <p:sldId id="290" r:id="rId26"/>
    <p:sldId id="287" r:id="rId27"/>
    <p:sldId id="298" r:id="rId28"/>
    <p:sldId id="301" r:id="rId29"/>
    <p:sldId id="302" r:id="rId30"/>
    <p:sldId id="300" r:id="rId31"/>
    <p:sldId id="299" r:id="rId32"/>
    <p:sldId id="303" r:id="rId33"/>
    <p:sldId id="304" r:id="rId34"/>
    <p:sldId id="305" r:id="rId35"/>
    <p:sldId id="306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07" r:id="rId47"/>
    <p:sldId id="318" r:id="rId48"/>
    <p:sldId id="319" r:id="rId49"/>
    <p:sldId id="320" r:id="rId50"/>
    <p:sldId id="321" r:id="rId51"/>
    <p:sldId id="322" r:id="rId52"/>
    <p:sldId id="323" r:id="rId53"/>
    <p:sldId id="328" r:id="rId54"/>
    <p:sldId id="327" r:id="rId55"/>
    <p:sldId id="326" r:id="rId56"/>
    <p:sldId id="325" r:id="rId57"/>
    <p:sldId id="324" r:id="rId58"/>
    <p:sldId id="297" r:id="rId59"/>
    <p:sldId id="292" r:id="rId60"/>
    <p:sldId id="293" r:id="rId61"/>
    <p:sldId id="294" r:id="rId62"/>
    <p:sldId id="295" r:id="rId63"/>
    <p:sldId id="296" r:id="rId64"/>
    <p:sldId id="283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บุษยมาศ แสงเงิน" userId="932d71958625d9e5" providerId="LiveId" clId="{39674179-A2E2-4DA0-8281-27666944753D}"/>
    <pc:docChg chg="modSld">
      <pc:chgData name="บุษยมาศ แสงเงิน" userId="932d71958625d9e5" providerId="LiveId" clId="{39674179-A2E2-4DA0-8281-27666944753D}" dt="2024-03-31T09:30:42.662" v="48" actId="2711"/>
      <pc:docMkLst>
        <pc:docMk/>
      </pc:docMkLst>
      <pc:sldChg chg="modSp mod">
        <pc:chgData name="บุษยมาศ แสงเงิน" userId="932d71958625d9e5" providerId="LiveId" clId="{39674179-A2E2-4DA0-8281-27666944753D}" dt="2024-03-31T09:30:42.662" v="48" actId="2711"/>
        <pc:sldMkLst>
          <pc:docMk/>
          <pc:sldMk cId="509747812" sldId="271"/>
        </pc:sldMkLst>
        <pc:spChg chg="mod">
          <ac:chgData name="บุษยมาศ แสงเงิน" userId="932d71958625d9e5" providerId="LiveId" clId="{39674179-A2E2-4DA0-8281-27666944753D}" dt="2024-03-31T09:30:42.662" v="48" actId="2711"/>
          <ac:spMkLst>
            <pc:docMk/>
            <pc:sldMk cId="509747812" sldId="271"/>
            <ac:spMk id="2" creationId="{00000000-0000-0000-0000-000000000000}"/>
          </ac:spMkLst>
        </pc:spChg>
      </pc:sldChg>
      <pc:sldChg chg="modSp mod">
        <pc:chgData name="บุษยมาศ แสงเงิน" userId="932d71958625d9e5" providerId="LiveId" clId="{39674179-A2E2-4DA0-8281-27666944753D}" dt="2024-03-31T09:29:48.195" v="47" actId="20577"/>
        <pc:sldMkLst>
          <pc:docMk/>
          <pc:sldMk cId="517383235" sldId="330"/>
        </pc:sldMkLst>
        <pc:spChg chg="mod">
          <ac:chgData name="บุษยมาศ แสงเงิน" userId="932d71958625d9e5" providerId="LiveId" clId="{39674179-A2E2-4DA0-8281-27666944753D}" dt="2024-03-31T09:20:46.867" v="32" actId="20577"/>
          <ac:spMkLst>
            <pc:docMk/>
            <pc:sldMk cId="517383235" sldId="330"/>
            <ac:spMk id="3" creationId="{00000000-0000-0000-0000-000000000000}"/>
          </ac:spMkLst>
        </pc:spChg>
        <pc:spChg chg="mod">
          <ac:chgData name="บุษยมาศ แสงเงิน" userId="932d71958625d9e5" providerId="LiveId" clId="{39674179-A2E2-4DA0-8281-27666944753D}" dt="2024-03-31T09:29:48.195" v="47" actId="20577"/>
          <ac:spMkLst>
            <pc:docMk/>
            <pc:sldMk cId="517383235" sldId="330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15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7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84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4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2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56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36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66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9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6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0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9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3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6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3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2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2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14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92727" y="810334"/>
            <a:ext cx="10806545" cy="2509213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เส้นทางความก้าวหน้า การเข้าสู่ตำแหน่งที่สูงขึ้นของบุคลากรสายสนับสนุนวิชาการ</a:t>
            </a:r>
            <a:b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981295" y="4941916"/>
            <a:ext cx="8689976" cy="1371599"/>
          </a:xfrm>
        </p:spPr>
        <p:txBody>
          <a:bodyPr>
            <a:noAutofit/>
          </a:bodyPr>
          <a:lstStyle/>
          <a:p>
            <a:pPr algn="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 นางบุษยมาศ  แสงเงิน</a:t>
            </a:r>
          </a:p>
          <a:p>
            <a:pPr algn="r"/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อดีตผู้อำนวยการ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กองบริหารงานบุคคล สังกัดสำนักงานอธิการบดี</a:t>
            </a:r>
          </a:p>
          <a:p>
            <a:pPr algn="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มหาวิทยาลัยราชภัฏพิบูลสงคราม</a:t>
            </a:r>
          </a:p>
        </p:txBody>
      </p:sp>
      <p:sp>
        <p:nvSpPr>
          <p:cNvPr id="4" name="ชื่อเรื่องรอง 2"/>
          <p:cNvSpPr txBox="1">
            <a:spLocks/>
          </p:cNvSpPr>
          <p:nvPr/>
        </p:nvSpPr>
        <p:spPr>
          <a:xfrm>
            <a:off x="1828596" y="2966258"/>
            <a:ext cx="8689976" cy="137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23 เมษายน พ.ศ.2567  เวลา 08.30 น. – 12.00 น.</a:t>
            </a:r>
          </a:p>
          <a:p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มหาวิทยาลัยราชภัฏสกลนคร ทางระบบ 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Zoom</a:t>
            </a:r>
            <a:endParaRPr lang="th-TH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73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703389" y="3284538"/>
            <a:ext cx="8785225" cy="18288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endParaRPr lang="th-TH" sz="44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6" name="Picture 2" descr="http://personnel.psru.ac.th/files_2557/position/Step_1-page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0"/>
            <a:ext cx="5054600" cy="65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14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http://personnel.psru.ac.th/files_2557/position/Step_2-page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0"/>
            <a:ext cx="539115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079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703389" y="3284538"/>
            <a:ext cx="8785225" cy="18288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endParaRPr lang="th-TH" sz="44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3000375" y="188913"/>
            <a:ext cx="6477000" cy="1828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การประเมินการแต่งตั้ง ฯ</a:t>
            </a:r>
            <a:b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640014" y="1306513"/>
            <a:ext cx="7343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h-TH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อนุมัติกรอบตำแหน่ง/กำหนดระดับตำแหน่ง/แต่งตั้ง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089" y="2133600"/>
            <a:ext cx="2016125" cy="46166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สภามหาวิทยาลัย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7939" y="2133600"/>
            <a:ext cx="2016125" cy="46166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ก.บ.ม.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0324" y="2133601"/>
            <a:ext cx="3068031" cy="83099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คณะกรรมการประเมินเพื่อแต่งตั้งบุคคลให้ดำรงตำแหน่งสูงขึ้น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2625" y="4941888"/>
            <a:ext cx="3384550" cy="46166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กรรมการผู้ทรงคุณวุฒิประเมินผลงาน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67664" y="4005263"/>
            <a:ext cx="2016125" cy="52322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คณะอนุกรรมการ</a:t>
            </a: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 flipV="1">
            <a:off x="8832850" y="4581525"/>
            <a:ext cx="0" cy="2873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 flipV="1">
            <a:off x="8832850" y="3092335"/>
            <a:ext cx="0" cy="7684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4511675" y="2349500"/>
            <a:ext cx="431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7175500" y="2349500"/>
            <a:ext cx="4333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TextBox 17"/>
          <p:cNvSpPr txBox="1">
            <a:spLocks noChangeArrowheads="1"/>
          </p:cNvSpPr>
          <p:nvPr/>
        </p:nvSpPr>
        <p:spPr bwMode="auto">
          <a:xfrm>
            <a:off x="6888164" y="3500439"/>
            <a:ext cx="93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แต่งตั้ง</a:t>
            </a:r>
          </a:p>
        </p:txBody>
      </p:sp>
      <p:cxnSp>
        <p:nvCxnSpPr>
          <p:cNvPr id="20" name="ลูกศรเชื่อมต่อแบบตรง 19"/>
          <p:cNvCxnSpPr/>
          <p:nvPr/>
        </p:nvCxnSpPr>
        <p:spPr>
          <a:xfrm>
            <a:off x="8254538" y="3092335"/>
            <a:ext cx="2050" cy="8414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>
            <a:off x="7824789" y="3092335"/>
            <a:ext cx="0" cy="17035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TextBox 24"/>
          <p:cNvSpPr txBox="1">
            <a:spLocks noChangeArrowheads="1"/>
          </p:cNvSpPr>
          <p:nvPr/>
        </p:nvSpPr>
        <p:spPr bwMode="auto">
          <a:xfrm>
            <a:off x="9264650" y="3500439"/>
            <a:ext cx="1403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</a:t>
            </a:r>
          </a:p>
        </p:txBody>
      </p:sp>
      <p:sp>
        <p:nvSpPr>
          <p:cNvPr id="20499" name="TextBox 25"/>
          <p:cNvSpPr txBox="1">
            <a:spLocks noChangeArrowheads="1"/>
          </p:cNvSpPr>
          <p:nvPr/>
        </p:nvSpPr>
        <p:spPr bwMode="auto">
          <a:xfrm>
            <a:off x="9264650" y="4437064"/>
            <a:ext cx="1403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</a:t>
            </a:r>
          </a:p>
        </p:txBody>
      </p:sp>
    </p:spTree>
    <p:extLst>
      <p:ext uri="{BB962C8B-B14F-4D97-AF65-F5344CB8AC3E}">
        <p14:creationId xmlns:p14="http://schemas.microsoft.com/office/powerpoint/2010/main" val="303755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703389" y="3284538"/>
            <a:ext cx="8785225" cy="18288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endParaRPr lang="th-TH" sz="44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8" name="Picture 2" descr="http://personnel.psru.ac.th/files_2557/position/Step_3-page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93664"/>
            <a:ext cx="5287962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8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http://personnel.psru.ac.th/files_2557/position/Step_4-page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0"/>
            <a:ext cx="513715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3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703389" y="3284538"/>
            <a:ext cx="8785225" cy="18288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endParaRPr lang="th-TH" sz="44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556" name="Picture 1" descr="http://personnel.psru.ac.th/files_2557/position/Step_5-page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0"/>
            <a:ext cx="522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2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703389" y="3284538"/>
            <a:ext cx="8785225" cy="18288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endParaRPr lang="th-TH" sz="44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0156" y="1918494"/>
            <a:ext cx="66246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 (ในระดับมหาวิทยาลัย) </a:t>
            </a: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906087" y="872837"/>
            <a:ext cx="10522527" cy="53700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ชื่อเรื่อง 4"/>
          <p:cNvSpPr txBox="1">
            <a:spLocks/>
          </p:cNvSpPr>
          <p:nvPr/>
        </p:nvSpPr>
        <p:spPr>
          <a:xfrm>
            <a:off x="2344189" y="1592334"/>
            <a:ext cx="8323810" cy="41052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742950" indent="-742950" algn="thaiDist">
              <a:defRPr/>
            </a:pPr>
            <a:r>
              <a:rPr lang="th-TH" sz="2400" b="1" cap="all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1. รองอธิการบดี ที่ดูแลรับผิดชอบด้านการบริหารงานบุคคล เป็นประธาน</a:t>
            </a:r>
          </a:p>
          <a:p>
            <a:pPr marL="742950" indent="-742950" algn="thaiDist">
              <a:defRPr/>
            </a:pPr>
            <a:r>
              <a:rPr lang="th-TH" sz="2400" b="1" cap="all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2. คณบดี/รองคณบดี/ผู้ทรงคุณวุฒิด้านงานบุคคล/รองอธิการบดีที่รับผิดชอบกองฯ/</a:t>
            </a:r>
          </a:p>
          <a:p>
            <a:pPr marL="742950" indent="-742950" algn="thaiDist">
              <a:defRPr/>
            </a:pPr>
            <a:r>
              <a:rPr lang="th-TH" sz="2400" b="1" cap="all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  ผู้อำนวยการสำนักงานอธิการบดี/ผู้อำนวยการกอง/ เป็นกรรมการ (3 คน)</a:t>
            </a:r>
          </a:p>
          <a:p>
            <a:pPr marL="742950" indent="-742950" algn="thaiDist">
              <a:defRPr/>
            </a:pPr>
            <a:r>
              <a:rPr lang="th-TH" sz="2400" b="1" cap="all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3. ผู้อำนวยการกองบริหารงานบุคคล เป็นกรรมการและเลขานุการ</a:t>
            </a:r>
          </a:p>
          <a:p>
            <a:pPr marL="742950" indent="-742950" algn="thaiDist">
              <a:defRPr/>
            </a:pPr>
            <a:r>
              <a:rPr lang="th-TH" sz="2400" b="1" cap="all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4. เจ้าหน้าที่บุคคล (ที่รับผิดชอบปฏิบัติงานการประเมินค่างาน) เป็นผู้ช่วยเลขานุการ</a:t>
            </a:r>
          </a:p>
          <a:p>
            <a:pPr marL="742950" indent="-742950" algn="thaiDist">
              <a:defRPr/>
            </a:pPr>
            <a:r>
              <a:rPr lang="th-TH" sz="2400" b="1" cap="all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  (2 – 3 คน)</a:t>
            </a:r>
          </a:p>
          <a:p>
            <a:pPr marL="742950" indent="-742950" algn="thaiDist">
              <a:defRPr/>
            </a:pPr>
            <a:r>
              <a:rPr lang="th-TH" sz="2400" b="1" cap="all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  *** ตามมติที่ประชุม </a:t>
            </a:r>
            <a:r>
              <a:rPr lang="th-TH" sz="2400" b="1" cap="all" dirty="0" err="1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ก.บ.ม</a:t>
            </a:r>
            <a:r>
              <a:rPr lang="th-TH" sz="2400" b="1" cap="all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. มอบหมายให้ดำเนินการประเมินค่างาน ฯ ทำหน้าที่ ประเมินค่างานภายในหน่วยงานทุกตำแหน่ง ***</a:t>
            </a:r>
          </a:p>
          <a:p>
            <a:pPr marL="742950" indent="-742950" algn="thaiDist">
              <a:defRPr/>
            </a:pPr>
            <a:r>
              <a:rPr lang="th-TH" sz="2400" b="1" cap="all" dirty="0">
                <a:solidFill>
                  <a:srgbClr val="FF00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       </a:t>
            </a:r>
            <a:r>
              <a:rPr lang="th-TH" sz="2400" b="1" u="sng" cap="all" dirty="0">
                <a:solidFill>
                  <a:srgbClr val="FF00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ยกเว้น</a:t>
            </a:r>
            <a:r>
              <a:rPr lang="th-TH" sz="2400" b="1" cap="all" dirty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</a:t>
            </a:r>
            <a:r>
              <a:rPr lang="th-TH" sz="2400" b="1" cap="all" dirty="0">
                <a:solidFill>
                  <a:srgbClr val="FF00FF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ตำแหน่งประเภทผู้บริหาร ไม่ต้องทำการประเมินค่างาน</a:t>
            </a:r>
          </a:p>
        </p:txBody>
      </p:sp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1703389" y="1168717"/>
            <a:ext cx="7993063" cy="9636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b="1" dirty="0">
                <a:solidFill>
                  <a:srgbClr val="0000FF"/>
                </a:solidFill>
              </a:rPr>
              <a:t>ผู้</a:t>
            </a: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</a:t>
            </a:r>
            <a:r>
              <a:rPr lang="th-TH" b="1" dirty="0">
                <a:solidFill>
                  <a:srgbClr val="0000FF"/>
                </a:solidFill>
              </a:rPr>
              <a:t>วิเคราะห์การประเมินค่างานในหน่วยงาน</a:t>
            </a:r>
          </a:p>
        </p:txBody>
      </p:sp>
    </p:spTree>
    <p:extLst>
      <p:ext uri="{BB962C8B-B14F-4D97-AF65-F5344CB8AC3E}">
        <p14:creationId xmlns:p14="http://schemas.microsoft.com/office/powerpoint/2010/main" val="892633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703389" y="3284538"/>
            <a:ext cx="8785225" cy="18288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endParaRPr lang="th-TH" sz="44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847900" y="540327"/>
            <a:ext cx="10474036" cy="5860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1776414" y="1861676"/>
            <a:ext cx="85693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รองอธิการบดีที่ดูแลรับผิดชอบด้านการบริหารงานบุคคล เป็นประธานกรรมการ</a:t>
            </a: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ผู้ทรงคุณวุฒิด้านการบริหารงานบุคคล/คณบดี/ผู้อำนวยการสำนักงานอธิการบดี</a:t>
            </a: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เป็นกรรมการ</a:t>
            </a: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ผู้อำนวยการกองบริหารงานบุคคล เป็นกรรมการและเลขานุการ</a:t>
            </a: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เจ้าหน้าที่งานบุคคล (จำนวน 1 – 2 คน) เป็นผู้ช่วยเลขานุการ </a:t>
            </a: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6414" y="1264733"/>
            <a:ext cx="611981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 (กรรมการร่มใหญ่)</a:t>
            </a:r>
          </a:p>
        </p:txBody>
      </p:sp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1877724" y="574214"/>
            <a:ext cx="8748712" cy="7493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คณะกรรมการประเมินการแต่งตั้งเพื่อเลื่อนตำแหน่งสูงขึ้น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1776414" y="4198938"/>
            <a:ext cx="8712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มีหน้าที่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1. ประเมินเพื่อแต่งตั้งบุคคลให้ดำรงตำแหน่งสูงขึ้น โดยแต่งตั้งอนุกรรมการเพื่อประเมินผลสัมฤทธิ์ของงาน ความรู้ความสามารถ ทักษะ สมรรถนะที่จำเป็นสำหรับตำแหน่ง สมรรถนะทางการบริหาร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2. แต่งตั้งผู้ทรงคุณวุฒิประเมินผลงาน เช่น คู่มือปฏิบัติงาน งานวิจัย งานสังเคราะห์ 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3. สรุปผลการประเมิน เสนอ ก.บ.ม. 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745386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703389" y="3284538"/>
            <a:ext cx="8785225" cy="18288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endParaRPr lang="th-TH" sz="44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022465" y="640080"/>
            <a:ext cx="10357658" cy="556952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1814715" y="1761044"/>
            <a:ext cx="956540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คณะอนุกรรมการประเมิน ผลสัมฤทธิ์ ความรู้ความสามารถ ทักษะ สมรรถนะ ฯ</a:t>
            </a: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 จำนวน 3 ท่าน (มหาวิทยาลัยจะดำเนินการออกคำสั่ง ฯ)</a:t>
            </a: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มีหน้าที่</a:t>
            </a: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ประเมินผลสัมฤทธิ์ของงาน ความรู้ความสามารถ ทักษะ สมรรถนะที่จำเป็น</a:t>
            </a: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สำหรับตำแหน่ง สมรรถนะทางการบริหาร </a:t>
            </a: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สรุปผลการประเมินเสนอคณะกรรมการ (ร่มใหญ่)</a:t>
            </a:r>
          </a:p>
        </p:txBody>
      </p:sp>
    </p:spTree>
    <p:extLst>
      <p:ext uri="{BB962C8B-B14F-4D97-AF65-F5344CB8AC3E}">
        <p14:creationId xmlns:p14="http://schemas.microsoft.com/office/powerpoint/2010/main" val="2657632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703389" y="3284538"/>
            <a:ext cx="8785225" cy="18288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endParaRPr lang="th-TH" sz="44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773084" y="457200"/>
            <a:ext cx="10756669" cy="589372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1291185" y="1880568"/>
            <a:ext cx="991437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คณะกรรมการผู้ทรงคุณวุฒิประเมินผลงาน (คู่มือ/งานวิจัย/งานสังเคราะห์/งานวิเคราะห์)</a:t>
            </a:r>
          </a:p>
          <a:p>
            <a:pPr marL="514350" indent="-514350">
              <a:defRPr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มีกรรมการ จำนวน 3 ท่าน จากคณะกรรมการร่มใหญ่ เป็นผู้พิจารณาให้ดำเนินการ</a:t>
            </a:r>
          </a:p>
          <a:p>
            <a:pPr marL="514350" indent="-514350">
              <a:defRPr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ประเมินผลงาน ฯ</a:t>
            </a:r>
          </a:p>
          <a:p>
            <a:pPr marL="514350" indent="-514350">
              <a:defRPr/>
            </a:pPr>
            <a:r>
              <a:rPr lang="th-TH" sz="32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มีหน้าที่</a:t>
            </a:r>
          </a:p>
          <a:p>
            <a:pPr marL="514350" indent="-514350">
              <a:defRPr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- ประเมินผลงานคู่มือ/งานวิจัย/งานสังเคราะห์/งานวิเคราะห์ ฯลฯ</a:t>
            </a:r>
          </a:p>
          <a:p>
            <a:pPr marL="514350" indent="-514350">
              <a:defRPr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- สรุปผลการประเมินเสนอคณะกรรมการร่มใหญ่</a:t>
            </a:r>
          </a:p>
        </p:txBody>
      </p:sp>
    </p:spTree>
    <p:extLst>
      <p:ext uri="{BB962C8B-B14F-4D97-AF65-F5344CB8AC3E}">
        <p14:creationId xmlns:p14="http://schemas.microsoft.com/office/powerpoint/2010/main" val="192078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614705" y="2583053"/>
            <a:ext cx="8854751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2699" y="2498386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ตำแหน่งที่ต้องเตรียมการประเมินค่างาน</a:t>
            </a:r>
          </a:p>
        </p:txBody>
      </p:sp>
    </p:spTree>
    <p:extLst>
      <p:ext uri="{BB962C8B-B14F-4D97-AF65-F5344CB8AC3E}">
        <p14:creationId xmlns:p14="http://schemas.microsoft.com/office/powerpoint/2010/main" val="2145518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03389" y="115888"/>
            <a:ext cx="8785225" cy="182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โครงสร้างตำแหน่งสายสนับสนุน ฯ</a:t>
            </a:r>
            <a:br>
              <a:rPr lang="th-TH" sz="4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18 (ข) (ค) แห่ง พ.ร.บ. 2551 กฎ </a:t>
            </a:r>
            <a:r>
              <a:rPr lang="th-TH" sz="40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ก.พ.อ.</a:t>
            </a:r>
            <a:r>
              <a:rPr lang="th-TH" sz="4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และประกาศ </a:t>
            </a:r>
            <a:r>
              <a:rPr lang="th-TH" sz="40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ก.พ.อ.</a:t>
            </a:r>
            <a:r>
              <a:rPr lang="th-TH" sz="4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พ.ศ.2552)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774825" y="1844675"/>
            <a:ext cx="1944688" cy="1079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847850" y="2060576"/>
            <a:ext cx="172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ตำแหน่งประเภทผู้บริหาร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38502"/>
              </p:ext>
            </p:extLst>
          </p:nvPr>
        </p:nvGraphicFramePr>
        <p:xfrm>
          <a:off x="1631951" y="3141663"/>
          <a:ext cx="2087563" cy="1279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ผู้อำนวยการสำนักงานอธิการบดี/วิทยาเขต</a:t>
                      </a:r>
                    </a:p>
                  </a:txBody>
                  <a:tcPr marL="91442" marR="91442" marT="45579" marB="455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ผู้อำนวยการกอง/เทียบเท่า</a:t>
                      </a:r>
                    </a:p>
                    <a:p>
                      <a:endParaRPr lang="th-TH" sz="1800" dirty="0"/>
                    </a:p>
                  </a:txBody>
                  <a:tcPr marL="91442" marR="91442" marT="45579" marB="455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25" name="TextBox 7"/>
          <p:cNvSpPr txBox="1">
            <a:spLocks noChangeArrowheads="1"/>
          </p:cNvSpPr>
          <p:nvPr/>
        </p:nvSpPr>
        <p:spPr bwMode="auto">
          <a:xfrm>
            <a:off x="1631951" y="6040439"/>
            <a:ext cx="1873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2 ระดับ</a:t>
            </a: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935413" y="1844676"/>
            <a:ext cx="3960812" cy="12239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8112125" y="1844676"/>
            <a:ext cx="2305050" cy="12239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328" name="TextBox 10"/>
          <p:cNvSpPr txBox="1">
            <a:spLocks noChangeArrowheads="1"/>
          </p:cNvSpPr>
          <p:nvPr/>
        </p:nvSpPr>
        <p:spPr bwMode="auto">
          <a:xfrm>
            <a:off x="3863975" y="2060576"/>
            <a:ext cx="410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 หรือเชี่ยวชาญเฉพาะ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(ป.ตรีขึ้นไป)</a:t>
            </a:r>
          </a:p>
        </p:txBody>
      </p:sp>
      <p:sp>
        <p:nvSpPr>
          <p:cNvPr id="13329" name="TextBox 11"/>
          <p:cNvSpPr txBox="1">
            <a:spLocks noChangeArrowheads="1"/>
          </p:cNvSpPr>
          <p:nvPr/>
        </p:nvSpPr>
        <p:spPr bwMode="auto">
          <a:xfrm>
            <a:off x="8256588" y="2060576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ประเภททั่วไป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(ต่ำกว่า ป.ตรี)</a:t>
            </a: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3863975" y="3213101"/>
          <a:ext cx="2592388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271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rgbClr val="7030A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เชี่ยวชาญพิเศษ</a:t>
                      </a:r>
                    </a:p>
                    <a:p>
                      <a:pPr algn="ctr"/>
                      <a:r>
                        <a:rPr lang="th-TH" sz="1800" dirty="0">
                          <a:solidFill>
                            <a:srgbClr val="7030A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(ตำแหน่งประสบการณ์/ที่ปรึกษา)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เชี่ยวชาญ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ชำนาญการพิเศษ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ชำนาญการ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316884"/>
              </p:ext>
            </p:extLst>
          </p:nvPr>
        </p:nvGraphicFramePr>
        <p:xfrm>
          <a:off x="6600826" y="3860800"/>
          <a:ext cx="1655763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เชี่ยวชาญ</a:t>
                      </a:r>
                    </a:p>
                  </a:txBody>
                  <a:tcPr marL="91417" marR="9141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ชำนาญการพิเศษ</a:t>
                      </a:r>
                    </a:p>
                  </a:txBody>
                  <a:tcPr marL="91417" marR="9141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ชำนาญการ</a:t>
                      </a:r>
                    </a:p>
                  </a:txBody>
                  <a:tcPr marL="91417" marR="9141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54" name="TextBox 14"/>
          <p:cNvSpPr txBox="1">
            <a:spLocks noChangeArrowheads="1"/>
          </p:cNvSpPr>
          <p:nvPr/>
        </p:nvSpPr>
        <p:spPr bwMode="auto">
          <a:xfrm>
            <a:off x="3612402" y="6042115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 มี 5 ระดับ</a:t>
            </a:r>
          </a:p>
        </p:txBody>
      </p:sp>
      <p:sp>
        <p:nvSpPr>
          <p:cNvPr id="13355" name="TextBox 15"/>
          <p:cNvSpPr txBox="1">
            <a:spLocks noChangeArrowheads="1"/>
          </p:cNvSpPr>
          <p:nvPr/>
        </p:nvSpPr>
        <p:spPr bwMode="auto">
          <a:xfrm>
            <a:off x="6434023" y="5903893"/>
            <a:ext cx="19893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หัวหน้าหน่วยงาน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3 ระดับ</a:t>
            </a:r>
          </a:p>
        </p:txBody>
      </p:sp>
      <p:graphicFrame>
        <p:nvGraphicFramePr>
          <p:cNvPr id="17" name="ตาราง 16"/>
          <p:cNvGraphicFramePr>
            <a:graphicFrameLocks noGrp="1"/>
          </p:cNvGraphicFramePr>
          <p:nvPr/>
        </p:nvGraphicFramePr>
        <p:xfrm>
          <a:off x="8328025" y="3213100"/>
          <a:ext cx="2039938" cy="110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97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ชำนาญงานพิเศษ</a:t>
                      </a:r>
                    </a:p>
                  </a:txBody>
                  <a:tcPr marL="91442" marR="91442" marT="45746" marB="457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ชำนาญงาน</a:t>
                      </a:r>
                    </a:p>
                  </a:txBody>
                  <a:tcPr marL="91442" marR="91442" marT="45746" marB="4574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ปฏิบัติงาน</a:t>
                      </a:r>
                    </a:p>
                  </a:txBody>
                  <a:tcPr marL="91442" marR="91442" marT="45746" marB="4574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66" name="TextBox 17"/>
          <p:cNvSpPr txBox="1">
            <a:spLocks noChangeArrowheads="1"/>
          </p:cNvSpPr>
          <p:nvPr/>
        </p:nvSpPr>
        <p:spPr bwMode="auto">
          <a:xfrm>
            <a:off x="7967663" y="6020580"/>
            <a:ext cx="33147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 มี 3 ระดับ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ไม่มีตำแหน่งหัวหน้าหน่วยงาน</a:t>
            </a:r>
          </a:p>
        </p:txBody>
      </p:sp>
      <p:sp>
        <p:nvSpPr>
          <p:cNvPr id="3" name="ลูกศรขึ้น 2"/>
          <p:cNvSpPr/>
          <p:nvPr/>
        </p:nvSpPr>
        <p:spPr>
          <a:xfrm>
            <a:off x="4802721" y="5419066"/>
            <a:ext cx="714895" cy="7032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ขึ้น 17"/>
          <p:cNvSpPr/>
          <p:nvPr/>
        </p:nvSpPr>
        <p:spPr>
          <a:xfrm>
            <a:off x="7038988" y="5041928"/>
            <a:ext cx="714895" cy="9786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ขึ้น 18"/>
          <p:cNvSpPr/>
          <p:nvPr/>
        </p:nvSpPr>
        <p:spPr>
          <a:xfrm>
            <a:off x="8990546" y="4338665"/>
            <a:ext cx="714895" cy="16819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ลูกศรขึ้น 19"/>
          <p:cNvSpPr/>
          <p:nvPr/>
        </p:nvSpPr>
        <p:spPr>
          <a:xfrm>
            <a:off x="2259736" y="4456207"/>
            <a:ext cx="714895" cy="16819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8251999" y="1160534"/>
            <a:ext cx="3757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สายสนับสนุนวิชาการ</a:t>
            </a:r>
          </a:p>
        </p:txBody>
      </p:sp>
    </p:spTree>
    <p:extLst>
      <p:ext uri="{BB962C8B-B14F-4D97-AF65-F5344CB8AC3E}">
        <p14:creationId xmlns:p14="http://schemas.microsoft.com/office/powerpoint/2010/main" val="3260194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03389" y="115888"/>
            <a:ext cx="8785225" cy="182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40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ตำแหน่งที่ต้องมีการประเมินค่างาน ได้แก่</a:t>
            </a:r>
            <a:br>
              <a:rPr lang="th-TH" sz="4000" b="1" u="sng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000" b="1" u="sng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2804882" y="1766888"/>
            <a:ext cx="3960812" cy="12239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7894638" y="1802606"/>
            <a:ext cx="2305050" cy="12239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328" name="TextBox 10"/>
          <p:cNvSpPr txBox="1">
            <a:spLocks noChangeArrowheads="1"/>
          </p:cNvSpPr>
          <p:nvPr/>
        </p:nvSpPr>
        <p:spPr bwMode="auto">
          <a:xfrm>
            <a:off x="2733444" y="2087838"/>
            <a:ext cx="410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 หรือเชี่ยวชาญเฉพาะ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(ป.ตรีขึ้นไป)</a:t>
            </a:r>
          </a:p>
        </p:txBody>
      </p:sp>
      <p:sp>
        <p:nvSpPr>
          <p:cNvPr id="13329" name="TextBox 11"/>
          <p:cNvSpPr txBox="1">
            <a:spLocks noChangeArrowheads="1"/>
          </p:cNvSpPr>
          <p:nvPr/>
        </p:nvSpPr>
        <p:spPr bwMode="auto">
          <a:xfrm>
            <a:off x="8075613" y="2022474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ประเภททั่วไป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(ต่ำกว่า ป.ตรี)</a:t>
            </a: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94536"/>
              </p:ext>
            </p:extLst>
          </p:nvPr>
        </p:nvGraphicFramePr>
        <p:xfrm>
          <a:off x="3431381" y="3166918"/>
          <a:ext cx="2592388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271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rgbClr val="7030A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เชี่ยวชาญพิเศษ</a:t>
                      </a:r>
                    </a:p>
                    <a:p>
                      <a:pPr algn="ctr"/>
                      <a:r>
                        <a:rPr lang="th-TH" sz="1800" dirty="0">
                          <a:solidFill>
                            <a:srgbClr val="7030A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(ตำแหน่งประสบการณ์/ที่ปรึกษา)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เชี่ยวชาญ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ชำนาญการพิเศษ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ชำนาญการ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703958"/>
              </p:ext>
            </p:extLst>
          </p:nvPr>
        </p:nvGraphicFramePr>
        <p:xfrm>
          <a:off x="6167834" y="3814245"/>
          <a:ext cx="1655763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เชี่ยวชาญ</a:t>
                      </a:r>
                    </a:p>
                  </a:txBody>
                  <a:tcPr marL="91417" marR="9141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ชำนาญการพิเศษ</a:t>
                      </a:r>
                    </a:p>
                  </a:txBody>
                  <a:tcPr marL="91417" marR="9141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ชำนาญการ</a:t>
                      </a:r>
                    </a:p>
                  </a:txBody>
                  <a:tcPr marL="91417" marR="9141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54" name="TextBox 14"/>
          <p:cNvSpPr txBox="1">
            <a:spLocks noChangeArrowheads="1"/>
          </p:cNvSpPr>
          <p:nvPr/>
        </p:nvSpPr>
        <p:spPr bwMode="auto">
          <a:xfrm>
            <a:off x="3215084" y="5945465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 มี 5 ระดับ</a:t>
            </a:r>
          </a:p>
        </p:txBody>
      </p:sp>
      <p:sp>
        <p:nvSpPr>
          <p:cNvPr id="13355" name="TextBox 15"/>
          <p:cNvSpPr txBox="1">
            <a:spLocks noChangeArrowheads="1"/>
          </p:cNvSpPr>
          <p:nvPr/>
        </p:nvSpPr>
        <p:spPr bwMode="auto">
          <a:xfrm>
            <a:off x="6096001" y="5897622"/>
            <a:ext cx="20887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หัวหน้าหน่วยงาน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3 ระดับ</a:t>
            </a:r>
          </a:p>
        </p:txBody>
      </p:sp>
      <p:graphicFrame>
        <p:nvGraphicFramePr>
          <p:cNvPr id="17" name="ตาราง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319101"/>
              </p:ext>
            </p:extLst>
          </p:nvPr>
        </p:nvGraphicFramePr>
        <p:xfrm>
          <a:off x="8027194" y="3257275"/>
          <a:ext cx="2039938" cy="110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97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ชำนาญงานพิเศษ</a:t>
                      </a:r>
                    </a:p>
                  </a:txBody>
                  <a:tcPr marL="91442" marR="91442" marT="45746" marB="457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ชำนาญงาน</a:t>
                      </a:r>
                    </a:p>
                  </a:txBody>
                  <a:tcPr marL="91442" marR="91442" marT="45746" marB="4574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ปฏิบัติงาน</a:t>
                      </a:r>
                    </a:p>
                  </a:txBody>
                  <a:tcPr marL="91442" marR="91442" marT="45746" marB="4574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66" name="TextBox 17"/>
          <p:cNvSpPr txBox="1">
            <a:spLocks noChangeArrowheads="1"/>
          </p:cNvSpPr>
          <p:nvPr/>
        </p:nvSpPr>
        <p:spPr bwMode="auto">
          <a:xfrm>
            <a:off x="7823597" y="5842533"/>
            <a:ext cx="33147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 มี 3 ระดับ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ไม่มีตำแหน่งหัวหน้าหน่วยงาน</a:t>
            </a:r>
          </a:p>
        </p:txBody>
      </p:sp>
      <p:sp>
        <p:nvSpPr>
          <p:cNvPr id="3" name="ลูกศรขึ้น 2"/>
          <p:cNvSpPr/>
          <p:nvPr/>
        </p:nvSpPr>
        <p:spPr>
          <a:xfrm>
            <a:off x="4430684" y="5361709"/>
            <a:ext cx="681643" cy="673331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ขึ้น 14"/>
          <p:cNvSpPr/>
          <p:nvPr/>
        </p:nvSpPr>
        <p:spPr>
          <a:xfrm>
            <a:off x="6599289" y="4982172"/>
            <a:ext cx="681643" cy="91545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ขึ้น 15"/>
          <p:cNvSpPr/>
          <p:nvPr/>
        </p:nvSpPr>
        <p:spPr>
          <a:xfrm>
            <a:off x="8706341" y="4446259"/>
            <a:ext cx="681643" cy="1396274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74568" y="1074054"/>
            <a:ext cx="3757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สายสนับสนุนวิชาการ</a:t>
            </a:r>
          </a:p>
        </p:txBody>
      </p:sp>
    </p:spTree>
    <p:extLst>
      <p:ext uri="{BB962C8B-B14F-4D97-AF65-F5344CB8AC3E}">
        <p14:creationId xmlns:p14="http://schemas.microsoft.com/office/powerpoint/2010/main" val="1141955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064029" y="419793"/>
            <a:ext cx="9468197" cy="1138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321723" y="589141"/>
            <a:ext cx="922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ตำแหน่งประเภททั่วไป ระดับชำนาญงาน และระดับชำนาญงานพิเศษ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73578" y="2044931"/>
            <a:ext cx="11080866" cy="4214553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064028" y="2360815"/>
            <a:ext cx="105904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หลักเกณฑ์การประเมินค่างาน </a:t>
            </a:r>
          </a:p>
          <a:p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มีองค์ประกอบหลักการประเมินค่างาน ได้แก่</a:t>
            </a:r>
          </a:p>
          <a:p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หน้าที่และความรับผิดชอบ (30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1.1 ปฏิบัติงานระดับต้น ซึ่งมีแนวทางปฏิบัติและมาตรฐานชัดเจน (10-15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1.2 ปฏิบัติงานที่ค่อนข้างยาก โดยอาศัยคำแนะนำ แนวทาง หรือคู่มือปฏิบัติงานที่มีอยู่ (16-20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1.3 ปฏิบัติงานที่ยาก โดยปรับใช้วิธีการหรือแนวทางปฏิบัติที่มีอยู่ได้ (21-25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1.4 ปฏิบัติงานที่ยากมาก หรืองานที่มีขอบเขต เนื้อหาค่อนข้างหลากหลาย โดยปรับวิธีการหรือแนวทางปฏิบัติงานที่มีอยู่ (26-30 คะแนน)</a:t>
            </a:r>
          </a:p>
        </p:txBody>
      </p:sp>
      <p:sp>
        <p:nvSpPr>
          <p:cNvPr id="8" name="ลูกศรลง 7"/>
          <p:cNvSpPr/>
          <p:nvPr/>
        </p:nvSpPr>
        <p:spPr>
          <a:xfrm>
            <a:off x="5012575" y="1551356"/>
            <a:ext cx="1388225" cy="49357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4885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1"/>
            <a:ext cx="11080866" cy="4538749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9975273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321723" y="589141"/>
            <a:ext cx="956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ตำแหน่งประเภททั่วไป ระดับชำนาญงาน และระดับชำนาญงานพิเศษ (ต่อ)</a:t>
            </a:r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64028" y="2360815"/>
            <a:ext cx="105904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ความยุ่งยากของงาน (30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2.1 เป็นงานที่ไม่ยุ่งยาก มีคำแนะนำ คู่มือ และแนวทางปฏิบัติที่ชัดเจน (10 – 15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2.2 เป็นงานที่ค่อนข้างยากมีแนวทางปฏิบัติที่หลากหลาย (16 – 20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2.3 เป็นงานที่ยุ่งยาก ต้องประยุกต์ใช้ความรู้และประสบการณ์ในการเลือกใช้วิธีการ และแนวทางให้เหมาะสมกับสภาพการณ์ (21 – 25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2.4 เป็นงานที่มีความยุ่งยากซับซ้อนมาก มีความหลากหลายและมีขั้นตอนวิธีการที่ยุ่งยาก ต้องประยุกต์ใช้ความรู้และประสบการณ์ ในการปรับเปลี่ยนวิธีการและแนวทางปฏิบัติงานให้เหมาะสมกับสภาพการณ์ (26 – 30 คะแนน)</a:t>
            </a:r>
          </a:p>
        </p:txBody>
      </p:sp>
    </p:spTree>
    <p:extLst>
      <p:ext uri="{BB962C8B-B14F-4D97-AF65-F5344CB8AC3E}">
        <p14:creationId xmlns:p14="http://schemas.microsoft.com/office/powerpoint/2010/main" val="2667135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1"/>
            <a:ext cx="11080866" cy="3491345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9975273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321723" y="589141"/>
            <a:ext cx="956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ตำแหน่งประเภททั่วไป ระดับชำนาญงาน และระดับชำนาญงานพิเศษ (ต่อ)</a:t>
            </a:r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64029" y="2518757"/>
            <a:ext cx="105904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การกำกับตรวจสอบ (20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3.1 ได้รับการกำกับ แนะนำ ตรวจสอบอย่างใกล้ชิด (1 – 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3.2 ได้รับการกำกับ แนะนำ ตรวจสอบการปฏิบัติงานบ้าง (6 – 10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3.3 ได้รับการกำกับ แนะนำ ตรวจสอบเฉพาะบางเรื่องที่มีความสำคัญ (11 – 15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3.4 ได้รับการกำกับ แนะนำ ตรวจสอบการปฏิบัติงานน้อยมาก (16 – 20 คะแนน)</a:t>
            </a:r>
          </a:p>
        </p:txBody>
      </p:sp>
    </p:spTree>
    <p:extLst>
      <p:ext uri="{BB962C8B-B14F-4D97-AF65-F5344CB8AC3E}">
        <p14:creationId xmlns:p14="http://schemas.microsoft.com/office/powerpoint/2010/main" val="1282267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1"/>
            <a:ext cx="11080866" cy="4538749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9975273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321723" y="589141"/>
            <a:ext cx="956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ตำแหน่งประเภททั่วไป ระดับชำนาญงาน และระดับชำนาญงานพิเศษ (ต่อ)</a:t>
            </a:r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64028" y="2360815"/>
            <a:ext cx="105904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การตัดสินใจ (20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4.1 ในการปฏิบัติงานมีการตัดสินใจบ้าง โดยจะได้รับคำแนะนำในกรณีที่มีปัญหา (1 – 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4.2 ในการปฏิบัติงานมีการตัดสินใจบางส่วน โดยให้มีการรายงานผลการตัดสินใจเป็นระยะ (6 - 10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4.3 ในการปฏิบัติงานมีการตัดสินใจค่อนข้างมาก โดยให้มีการรายงานผลการตัดสินใจในเรื่องที่สำคัญ (11 – 15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4.4 ในการปฏิบัติงานมีการตัดสินใจค่อนข้างมาก สามารถวางแผนและกำหนดแนวทางการปฏิบัติงานและแก้ปัญหาในงานที่รับผิดชอบ (16 – 20 คะแนน)</a:t>
            </a:r>
          </a:p>
          <a:p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061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989215" y="2080308"/>
            <a:ext cx="10324407" cy="3524596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679171" y="2660072"/>
            <a:ext cx="9842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เกณฑ์การตัดสิน</a:t>
            </a:r>
          </a:p>
          <a:p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- ระดับชำนาญงาน ได้คะแนน 64 คะแนนขึ้นไป</a:t>
            </a:r>
          </a:p>
          <a:p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- ระดับชำนาญงานพิเศษ ได้คะแนน 84 คะแนนขึ้นไป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064029" y="419793"/>
            <a:ext cx="9975273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321723" y="589141"/>
            <a:ext cx="956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ตำแหน่งประเภททั่วไป ระดับชำนาญงาน และระดับชำนาญงานพิเศษ (ต่อ)</a:t>
            </a:r>
          </a:p>
        </p:txBody>
      </p:sp>
      <p:sp>
        <p:nvSpPr>
          <p:cNvPr id="8" name="ลูกศรลง 7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6618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1"/>
            <a:ext cx="11080866" cy="4538749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9975273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321722" y="589141"/>
            <a:ext cx="971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ระดับชำนาญการ และระดับชำนาญการพิเศษ</a:t>
            </a:r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931026" y="2253271"/>
            <a:ext cx="107234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หลักเกณฑ์การประเมินค่างาน</a:t>
            </a:r>
          </a:p>
          <a:p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องค์ประกอบหลักการประเมินค่างาน ได้แก่</a:t>
            </a:r>
          </a:p>
          <a:p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หน้าที่และความรับผิดชอบ (30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1.1 ปฏิบัติงานระดับต้น โดยต้องใช้ความคิดริเริ่มประกอบกับวิธีการ หรือแนวทางปฏิบัติที่มีอยู่ (10 – 15 )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1.2 ปฏิบัติงานที่ค่อนข้างยาก หรืองานที่มีขอบเขต เนื้อหาค่อนข้างหลากหลาย โดยต้องใช้ความคิดริเริ่มในงานที่มีแนวทางปฏิบัติน้อยมาก (16 – 20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1.3 ปฏิบัติงานที่ยาก หรืองานที่มีขอบเขตเนื้อหาหลากหลาย โดยต้องใช้ความคิดริเริ่มในการปรับเปลี่ยนวิธีการปฏิบัติงานให้เหมาะสมกับสภาพการณ์ (21 – 25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1.4 ปฏิบัติงานที่ยากมาก หรืองานที่มีขอบเขตเนื้อหาหลากหลาย โดยต้องใช้ความคิดริเริ่มในการกำหนด หรือปรับเปลี่ยนแนวทางปฏิบัติงานให้เหมาะสมกับสภาพการณ์ (26 – 30 คะแนน)</a:t>
            </a:r>
          </a:p>
          <a:p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1178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1"/>
            <a:ext cx="11080866" cy="3765665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648604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321722" y="589141"/>
            <a:ext cx="1024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ระดับชำนาญการ และระดับชำนาญการพิเศษ (ต่อ)</a:t>
            </a:r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64028" y="2360815"/>
            <a:ext cx="105904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ความยุ่งยากของงาน (30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2.1 เป็นงานที่ไม่ยุ่งยาก มีแนวทางปฏิบัติงานที่ชัดเจน (10 – 15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2.2 เป็นงานที่ค่อนข้างยุ่งยากซับซ้อน และมีขั้นตอนวิธีการค่อนข้างหลากหลาย (16 – 20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2.3 เป็นงานที่ยุ่งยากซับซ้อน ต้องประยุกต์ใช้ความรู้และประสบการณ์ในการปรับเปลี่ยนวิธีการปฏิบัติงานให้เหมาะสมกับสภาพการณ์ (21 – 25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2.4 เป็นงานที่มีความยุ่งยากซับซ้อนมาก ต้องประยุกต์ใช้ความรู้และประสบการณ์ในการกำหนด หรือปรับเปลี่ยนแนวทางปฏิบัติงานให้เหมาะสมสอดคล้องกับสภาพการณ์ (26 – 30 คะแนน)</a:t>
            </a:r>
          </a:p>
          <a:p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9350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360772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490662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321722" y="589141"/>
            <a:ext cx="1023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ระดับชำนาญการ และระดับชำนาญการพิเศษ (ต่อ)</a:t>
            </a:r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64028" y="2360815"/>
            <a:ext cx="105904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การกำกับตรวจสอบ (20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3.1 ได้รับการกำกับ แนะนำ ตรวจสอบอย่างใกล้ชิด (1 – 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3.2 ได้รับการกำกับ แนะนำ ตรวจสอบการปฏิบัติงานบ้าง (6 – 10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3.3 ได้รับการตรวจสอบ ติดตามความก้าวหน้าของการปฏิบัติงานเป็นระยะตามที่กำหนดในแผนปฏิบัติงาน (11 – 15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3.4 ได้รับการตรวจสอบ ติดตามผลสัมฤทธิ์ของการปฏิบัติงานตามแผนงาน/โครงการ (16 – 20 คะแนน)</a:t>
            </a:r>
          </a:p>
          <a:p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259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703389" y="3284538"/>
            <a:ext cx="8785225" cy="18288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endParaRPr lang="th-TH" sz="44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113905" y="1388225"/>
            <a:ext cx="10041775" cy="386541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ชื่อเรื่อง 9"/>
          <p:cNvSpPr>
            <a:spLocks noGrp="1"/>
          </p:cNvSpPr>
          <p:nvPr>
            <p:ph type="ctrTitle"/>
          </p:nvPr>
        </p:nvSpPr>
        <p:spPr>
          <a:xfrm>
            <a:off x="1847851" y="1488325"/>
            <a:ext cx="8496300" cy="3390900"/>
          </a:xfrm>
        </p:spPr>
        <p:txBody>
          <a:bodyPr>
            <a:noAutofit/>
          </a:bodyPr>
          <a:lstStyle/>
          <a:p>
            <a:pPr algn="thaiDist">
              <a:defRPr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การประเมินค่างานและการประเมินการแต่งตั้งให้ดำรงตำแหน่งที่สูงขึ้นตามโครงสร้างตำแหน่งตามประกาศ ก.พ.อ. เรื่อง มาตรฐานการกำหนดระดับตำแหน่งและการแต่งตั้งข้าราชการพลเรือนในสถาบันอุดมศึกษาให้ดำรงตำแหน่งที่สูงขึ้น พ.ศ. ๒๕๕๓</a:t>
            </a:r>
            <a:b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9490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415636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498975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321722" y="589141"/>
            <a:ext cx="1024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ระดับชำนาญการ และระดับชำนาญการพิเศษ (ต่อ)</a:t>
            </a:r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64028" y="2360815"/>
            <a:ext cx="105904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การตัดสินใจ (20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4.1 ในการปฏิบัติงานมีการตัดสินใจบ้าง (1 – 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4.2 ในการปฏิบัติงานมีการตัดสินใจด้วยตนเองค่อนข้างมาก วางแผนและกำหนดแนวทาง แก้ไขปัญหาในงานที่รับผิดชอบ (6 – 10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4.3 ในการปฏิบัติงานมีการตัดสินใจด้วยตนเองอย่างอิสระ สามารถปรับเปลี่ยนแนวทางและแก้ไขปัญหาในการปฏิบัติงานที่รับผิดชอบ (11 – 15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4.4 ในการปฏิบัติงานมีการตัดสินใจด้วยตนเองอย่างอิสระในการริเริ่ม พัฒนาแนวทางและวิธีการปฏิบัติงาน (16 – 20 คะแนน)</a:t>
            </a:r>
          </a:p>
          <a:p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6809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373241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474036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321721" y="589141"/>
            <a:ext cx="1021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ระดับชำนาญการ และระดับชำนาญการพิเศษ (ต่อ)</a:t>
            </a:r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421475" y="2527069"/>
            <a:ext cx="105904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เกณฑ์การตัดสิน</a:t>
            </a:r>
          </a:p>
          <a:p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- ระดับชำนาญการ ได้คะแนน 64 คะแนนขึ้นไป</a:t>
            </a:r>
          </a:p>
          <a:p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- ระดับชำนาญการพิเศษ ได้คะแนน 84 คะแนนขึ้นไป</a:t>
            </a:r>
          </a:p>
          <a:p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8913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415636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30" y="419793"/>
            <a:ext cx="9642764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321722" y="589141"/>
            <a:ext cx="9385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</a:t>
            </a:r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64028" y="2360815"/>
            <a:ext cx="105904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หลักเกณฑ์การประเมินค่างาน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การประเมินคุณภพงานของตำแหน่งประเภทวิชาชีพเฉพาะหรือเชี่ยวชาญเฉพาะ ระดับเชี่ยวชาญ และเชี่ยวชาญพิเศษ ให้ใช้หลักเกณฑ์การประเมินค่างานของตำแหน่งตามลักษณะงาน หน้าที่และความรับผิดชอบ คุณภาพและความยุ่งยากของงาน ความรู้ ความสามารถ และประสบการณ์ที่ต้องการในการปฏิบัติงาน โดยกำหนด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องค์ประกอบหลักในการประเมินค่างาน 3 ด้าน ประกอบด้วย 10 องค์ประกอบย่อย ที่มีความสัมพันธ์กัน ดังต่อไปนี้</a:t>
            </a:r>
          </a:p>
          <a:p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0330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1"/>
            <a:ext cx="11080866" cy="4522123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058399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97774" y="2175539"/>
            <a:ext cx="105904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ด้านความรู้ และทักษะที่จำเป็นในงาน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ระดับและขอบเขตของความรู้ ความสามารถ ความรอบรู้ ความชำนาญงาน และทักษะที่พัฒนาขึ้นมาจากประสบการณ์การทำงานและการฝึกฝน ซึ่งผู้ปฏิบัติงานในตำแหน่งนั้นต้องมีเป็นพื้นฐาน เพื่อให้สามารถปฏิบัติหน้าที่ของตำแหน่งนั้นได้อย่างเหมาะสมและมีประสิทธิภาพ ซึ่งจำแนกออกเป็นองค์ประกอบย่อยได้ 3 องค์ประกอบ ดังนี้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1 ความรู้ และความชำนาญงาน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ระดับและขอบเขตของความรู้ ความสามารถ ความรอบรู้ ความชำนาญงาน และทักษะที่จะต้องมีเพื่อปฏิบัติงานให้สำเร็จลุล่วงไปได้ โดยพิจารณาจากสภาพงานของตำแหน่งนั้น ดังนี้ (40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(1) เป็นงานที่ต้องใช้ความรู้ ความสามารถ หรือใช้ทักษะระดับสูงในงานเชิงเทคนิค หรืองานฝึมือเฉพาะทางระดับสูง ความชำนาญในงานจะพัฒนาขึ้นจากการสั่งสมประสบการณ์และการสั่งสมทักษะในเชิงลึก (1 – 10 คะแนน)</a:t>
            </a:r>
          </a:p>
          <a:p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4114259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415636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058399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81148" y="2353399"/>
            <a:ext cx="105904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2. เป็นงานที่ต้องใช้ความรู้ในเชิงวิชาการหรือวิชาชีพเฉพาะ ซึ่งเป็นงานที่ต้องใช้กระบวนการแนวคิด ทฤษฎีหรือองค์ความรู้ที่เกี่ยวข้องกับสายอาชีพ (11 – 20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3. เป็นงานที่ต้องใช้ความรู้ความเชี่ยวชาญในงานเชิงวิชาการหรือวิชาชีพเฉพาะ หรือทักษะ และความชำนาญเฉพาะตัวสูงมากในตำแหน่งหน้าที่ที่รับผิดชอบ รวมทั้ง เป็นงานที่ต้องแก้ไขปัญหาที่ยุ่งยากซับซ้อนและให้คำปรึกษาได้ (21 – 30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4. เป็นงานที่ต้องใช้ความรู้ความเชี่ยวชาญจนสามารถนำมาวางแผนกลยุทธ์หรือนโยบาย          ของหน่วยงานได้ รวมทั้งเป็นงานที่ต้องเป็นผู้นำในการพัฒนา หรือการริเริ่มโครงการที่เกิดประโยชน์สูงสุดต่อพันธกิจของสถาบันอุดมศึกษา (31 – 40 คะแนน)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1726509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415636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174777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18803" y="2419004"/>
            <a:ext cx="105904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2 การบริหารจัดการ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ระดับและขอบเขตของความรู้ ความสามารถในการบริหารจัดการที่ต้องการของตำแหน่งนั้น ๆ โดยพิจารณาจากลักษณะงาน และการบริหารจัดการในการวางแผน กำกับ ตรวจสอบ ติดตามการปฏิบัติงาน ดังนี้ (20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1. เป็นงานที่ต้องปฏิบัติที่มีความหลากหลายในเนื้องาน เพื่อสนับสนุนวัตถุประสงค์อย่างใดอย่างหนึ่งหรือหลายอย่างของหน่วยงาน (1 – 5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2. เป็นงานที่ต้องปฏิบัติด้านการวางแผน ติดตาม ประสานความร่วมมือรวมทั้งการให้คำแนะนำผู้ปฏิบัติงานอื่น เพื่อสนับสนุนวัตถุประสงค์หรือภารกิจอย่างใดอย่างหนึ่งหรือหลายอย่างในเชิงกลยุทธ์ของหน่วยงาน (6 – 10 คะแนน)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376063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314221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30" y="419793"/>
            <a:ext cx="10116588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64028" y="2360815"/>
            <a:ext cx="105904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3. เป็นงานที่ต้องปฏิบัติด้านการวางแผน ติดตาม บริหารจัดการงานวิชาการ ให้คำปรึกษาและประสานงานระหว่างหน่วยงานระดับนโยบาย (11 – 15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4. เป็นงานที่ต้องบริหารจัดการงานวิชาการ หรือวิชาชีพและเป็นผู้นำในเชิงวิชาการหรือวิชาชีพของสถาบันอุดมศึกษา (16 – 20 คะแนน)</a:t>
            </a:r>
          </a:p>
          <a:p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1798077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1"/>
            <a:ext cx="11080866" cy="4613563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058399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922711" y="2069838"/>
            <a:ext cx="105904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3 การสื่อสารและปฏิสัมพันธ์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ระดับและขอบเขตของความรู้ ความสามารถ และทักษะในการติดต่อสื่อสารกับผู้อื่น โดยพิจารณาจากวัตถุประสงค์ของงานเป็นสำคัญ ดังนี้ (20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1. เป็นงานที่ต้องติดต่อสัมพันธ์กับทีม บุคคลภายนอก หรือผู้รับบริการ โดยการนำเสนอความคิดหรือการเป็นผู้ฟังที่ดี เพื่อให้ได้ผลสัมฤทธิ์ตามที่กำหนดไว้ (1 – 5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2. เป็นงานที่ต้องสามารถให้คำแนะนำ หรือคำปรึกษาแก่บุคคลอื่น รวมทั้งสามารถสอนงานแก่ทีมได้ (6 – 10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3. เป็นงานที่ต้องสามารถติดต่อสื่อสารในระดับที่โน้มน้าวและส่งผลต่อการตัดสินใจของหน่วยงานระดับกองหรือเทียบเท่า (11 – 15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4. เป็นงานที่ต้องสามารถติดต่อสื่อสารในระดับที่โน้มน้าวและส่งผลต่อการตัดสินใจในระดับกลยุทธ์และนโยบายที่นำไปสู่ผลสัมฤทธิ์ของสถาบันอุดมศึกษา (16 – 20 คะแนน)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1023886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4813068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30" y="419793"/>
            <a:ext cx="10116588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81148" y="2069838"/>
            <a:ext cx="105904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ด้านความสามารถในการตัดสินใจและแก้ปัญหา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ระดับและขอบเขตของการใช้ความคิดและการตัดสินใจ ซึ่งเกี่ยวข้องกับกระบวนการ ขั้นตอนที่ตำแหน่งนั้นจะต้องนำความรู้มาใช้ในการแก้ปัญหา เพื่อให้งานบรรลุวัตถุประสงค์ ซึ่งจำแนกออกเป็นองค์ประกอบย่อยได้ 3 องค์ประกอบ ดังนี้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4 กรอบแนวความคิดในการแก้ปัญหา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ระดับและขอบเขตของความคิดเพื่อตัดสินใจเลือกแนวทางการปฏิบัติงาน หรือการแก้ปัญหาในงานของตำแหน่ง โดยพิจารณาจากการได้รับอำนาจในการปฏิบัติงานนั้น ตามกฎ ระเบียบ ข้อบังคับ หรือตามกฎหมายที่กำหนดไว้ ดังนี้ (40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1. เป็นงานที่ต้องแก้ปัญหาในภาพรวม โดยมีอิสระที่จะกำหนดทางเลือก วิธีการหรือแนวทางภายใต้กรอบแนวคิดของหน่วยงาน (1 – 10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2. เป็นงานที่ต้องแก้ปัญหาภายใต้นโยบาย และเป้าหมายระยะสั้นของหน่วยงาน ซึ่งเป็นงานที่มีอิสระในการคิดแนวทาง แผนงาน กระบวนการ หรือขั้นตอนใหม่ ๆ เพื่อให้บรรลุตามวัตถุประสงค์ที่กำหนดไว้      (11 – 20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575073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387373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124901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81148" y="2709950"/>
            <a:ext cx="10590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3. เป็นงานที่ต้องแก้ปัญหาภายใต้นโยบาย พันธกิจ และเป้าหมายระยะยาวของหน่วยงาน ซึ่งเป็นงานที่มีอิสระในการกำหนดกลยุทธ์ แผนงาน หรือโครงการเพื่อให้บรรลุตามวัตถุประสงค์ที่กำหนดไว้ (21 – 30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4. เป็นงานที่ต้องแก้ปัญหาภายใต้ทิศทาง และพันธกิจของสถาบันอุดมศึกษา ซึ่งเป็นงานที่มีอิสระในการบูรณาการและกำหนดนโยบาย หรือเป้าหมายต่าง ๆ เพื่อให้บรรลุตามวัตถุประสงค์ที่กำหนดไว้ (31 – 40 คะแนน)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355158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221972" y="698270"/>
            <a:ext cx="10216342" cy="56027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86517" y="1715450"/>
            <a:ext cx="8785225" cy="1828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 </a:t>
            </a:r>
            <a:r>
              <a:rPr lang="th-TH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ก.พ.อ.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เรื่อง มาตรฐานการกำหนดระดับตำแหน่งและการแต่งตั้งข้าราชการพลเรือนในสถาบันอุดมศึกษา  ให้ดำรงตำแหน่งสูงขึ้น พ.ศ.2553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844706" y="3642994"/>
            <a:ext cx="9136407" cy="1828800"/>
          </a:xfrm>
          <a:prstGeom prst="rect">
            <a:avLst/>
          </a:prstGeom>
        </p:spPr>
        <p:txBody>
          <a:bodyPr anchor="b">
            <a:normAutofit fontScale="90000" lnSpcReduction="10000"/>
          </a:bodyPr>
          <a:lstStyle/>
          <a:p>
            <a:pPr>
              <a:defRPr/>
            </a:pPr>
            <a:r>
              <a:rPr lang="th-TH" sz="4400" b="1" u="sng" cap="all" dirty="0">
                <a:solidFill>
                  <a:srgbClr val="FF000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สาระสำคัญ</a:t>
            </a:r>
            <a:r>
              <a:rPr lang="th-TH" sz="4400" b="1" cap="all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</a:t>
            </a:r>
            <a:r>
              <a:rPr lang="en-US" sz="4400" b="1" cap="all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:</a:t>
            </a:r>
            <a:r>
              <a:rPr lang="th-TH" sz="4400" b="1" cap="all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๑. การประเมินค่างาน</a:t>
            </a:r>
          </a:p>
          <a:p>
            <a:pPr>
              <a:defRPr/>
            </a:pPr>
            <a:r>
              <a:rPr lang="th-TH" sz="4400" b="1" cap="all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                  ๒. การประเมินการแต่งตั้งสายสนับสนุน ให้ดำรง                 ตำแหน่งสูงขึ้นตามโครงสร้างตำแหน่ง</a:t>
            </a:r>
          </a:p>
        </p:txBody>
      </p:sp>
    </p:spTree>
    <p:extLst>
      <p:ext uri="{BB962C8B-B14F-4D97-AF65-F5344CB8AC3E}">
        <p14:creationId xmlns:p14="http://schemas.microsoft.com/office/powerpoint/2010/main" val="1604066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415636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30" y="419793"/>
            <a:ext cx="10208028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18803" y="2419004"/>
            <a:ext cx="105904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5 อิสระในการคิด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ระดับของการคิด หรือการตัดสินใจที่จะพิจารณาดำเนินการตามกรอบและแนวทางที่มีอยู่ หรือกำหนดแนวทาง ทิศทาง หรือนโยบายในการปฏิบัติงานของหน่วยงาน ดังนี้ (20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1. เป็นงานที่ต้องคิด พิจารณาเลือก หรือตัดสินใจในการใช้ระบบ แนวคิด เทคนิค หรือวิชาการต่าง ๆ ที่เกี่ยวข้อง เพื่อผลสัมฤทธิ์ที่กำหนดไว้ได้ (1 – 5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2. เป็นงานที่ต้องคิด พิจารณาเลือก หรือตัดสินใจ ในการกำหนดแนวทางหรือเป้าหมายของหน่วยงาน รวมทั้งงานอื่นที่อาจต้องคิดค้นองค์ความรู้ ระบบ แนวคิด หรือกระบวนการใหม่ ๆ เพื่อผลสัมฤทธิ์ที่กำหนดไว้ได้ (6 – 10 คะแนน)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3885372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7" y="2044931"/>
            <a:ext cx="11080866" cy="342484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30" y="419793"/>
            <a:ext cx="10141526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64028" y="2360815"/>
            <a:ext cx="105904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3. เป็นงานที่ต้องคิด พิจารณาเลือก หรือตัดสินใจ ในการปรับนโยบายหรือกลยุทธ์ของหน่วยงาน เพื่อเป็นแนวทางให้ส่วนราชการบรรลุผลสัมฤทธิ์ที่กำหนดไว้ได้ (11 – 15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4. เป็นงานที่ต้องคิด หรือตัดสินใจในการกำหนดนโยบาย กลยุทธิ์ หรือภารกิจใหม่ ๆ ของสถาบันอุดมศึกษา (16 – 20 คะแนน)</a:t>
            </a:r>
          </a:p>
          <a:p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1853166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415636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058399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19049" y="2312484"/>
            <a:ext cx="105904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6 ความท้าทายในการคิดแก้ปัญหา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ระดับของความคิดริเริ่มสร้างสรรค์ ในการแก้ไขหรือจัดการกับปัญหาที่เกิดขึ้นจากการปฏิบัติงานของตำแหน่งตามความรับผิดชอบ หรือตามที่ได้รับมอบหมายให้ลุล่วงไปได้ โดยพิจารณาจากลักษณะงาน สภาพงาน รูปแบบของการคิด และกระบวนการจัดการข้อมูลของตำแหน่ง ดังนี้ (20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1. เป็นงานที่ต้องจัดการกับสถานการณ์ที่มีรูปแบบค่อนข้างแน่นอน หรือมีลักษณะคล้ายคลึงกับสถานการณ์ในอดีตเป็นส่วนใหญ่ (1 – 5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2. เป็นงานที่ต้องจัดการกับสถานการณ์ที่อาจต้องคิดหาเหตุผล เพื่อทบทวนหรือแก้ปัญหา หรือแนวทางที่เคยปฏิบัติ เพื่อให้บรรลุผลสัมฤทธิ์ที่กำหนด (6 – 10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1991062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415636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174777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19049" y="2560321"/>
            <a:ext cx="105904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3. เป็นงานที่ต้องจัดการกับสถานการณ์ที่ต้องมีการประเมินและตีความ โดยใช้วิจารณญาณ เพื่อตัดสินใจหาทางแก้ปัญหาที่อาจมีความเสี่ยงและไม่มีคำตอบเพียงคำตอบเดียว (11 – 15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4. เป็นงานที่ต้องจัดการกับสถานการณ์พิเศษ ที่อาจไม่เคยเกิดขึ้นมาก่อน ซึ่งต้องใช้ความคิดสร้างสรรค์ หรือความคิดนอกกรอบ เพื่อให้เกิดผลสัมฤทธิ์ในระดับสถาบันอุดมศึกษา (16 – 20 คะแนน)</a:t>
            </a:r>
          </a:p>
          <a:p>
            <a:pPr algn="thaiDist"/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3294458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415636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282843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914399" y="2230978"/>
            <a:ext cx="105904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ด้านภาระงานที่รับผิดชอบ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ระดับและขอบเขตของลักษณะงานที่ต้องใช้กระบวนการคิด พิจารณา จำแนก สังเคราะห์ข้อมูลประกอบการตัดสินใจ เพื่อให้บรรลุผลสัมฤทธิ์ ตามเป้าหมายและนโยบายของหน่วยงาน ดังนี้ (40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7 การวิเคราะห์ข้อมูล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ระดับและขอบเขตของลักษณะงานที่ต้องใช้กระบวนการคิด พิจารณา จำแนก สังเคราะห์ข้อมูลประกอบการตัดสินใจ เพื่อให้บรรลุผลสัมฤทธิ์ตามเป้าหมายและนโยบายของหน่วยงานดังนี้ (40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1. เป็นงานที่ต้องใช้ความรู้ความสามารถในการวิเคราะห์ข้อมูลทั้งในเชิงปริมาณหรือเชิงคุณภาพ สำหรับจัดทำข้อเสนอ หรือรายงานรูปแบบต่าง ๆ เพื่อสนับสนุนภารกิจของหน่วยงานระดับกองหรือเทียบเท่า (1 – 10 คะแนน)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1544639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415636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124901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18803" y="2485505"/>
            <a:ext cx="105904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2. เป็นงานที่ต้องใช้ความรู้ความสามารถในการวิเคราะห์และสังเคราะห์ข้อมูล เพื่อกำหนดหลักการหรือแนวทาง ออกแบบกระบวนการหรือระบบที่สำคัญ หรือสร้างแบบจำลองเพื่อสนับสนุนภารกิจของหน่วยงาน (11 – 20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3. เป็นงานที่ต้องใช้ความรู้ ความสามารถในการวิเคราะห์ และสังเคราะห์ข้อมูล เพื่อให้บรรลุผลสัมฤทธิ์ตามพันธกิจของหน่วยงาน (21 – 30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4. เป็นงานที่ต้องใช้ความรู้ความสามารถในการวิเคราะห์และสังเคราะห์ข้อมูล สำหรับการประเมินสถานการณ์ เพื่อกำหนดทิศทางในเชิงกลยุทธ์และนโยบายของสถาบันอุดมศึกษา (31 – 40 คะแนน)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3225618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415636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30" y="419793"/>
            <a:ext cx="10232966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64028" y="2360815"/>
            <a:ext cx="105904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8 อิสระในการปฏิบัติงาน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ระดับและขอบเขตของการวินิจฉัย หรือตัดสินใจในการปฏิบัติงาน โดยพิจารณาจากการได้รับอำนาจ การควบคุม กำกับ ตรวจสอบและการบังคับบัญชาภายใต้เงื่อนไขหรือข้อจำกัดทางกฎหมายที่กำหนดไว้เป็นกรอบในการปฏิบัติงาน ดังนี้ (20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1. เป็นงานที่มีอิสระในการปฏิบัติงานภายใต้นโยบายของหน่วยงาน โดยอาจต้องรายงานผลสัมฤทธิ์หรือขอคำปรึกษาตามสมควร (1 – 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2. เป็นงานที่มีอิสระในการปฏิบัติงานหรือให้คำปรึกษาภายใต้นโยบายของหน่วยงาน โดยอาจต้องรายงานผลสัมฤทธิ์ และขอคำปรึกษาตามสมควร (6 – 10 คะแนน)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15082090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473824" y="2044931"/>
            <a:ext cx="11080866" cy="3798916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30" y="419793"/>
            <a:ext cx="10116588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267690" y="2901142"/>
            <a:ext cx="97092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3. เป็นงานที่มีอิสระในการบริหารงานให้ได้ผลสัมฤทธิ์ตามเป้าหมายของหน่วยงาน               (11 – 15 คะแนน)</a:t>
            </a:r>
          </a:p>
          <a:p>
            <a:pPr algn="ju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4. เป็นงานที่มีอิสระในการบริหารงานให้ได้ผลสัมฤทธิ์ตามเป้าหมายของสถาบันอุดมศึกษา (16 – 20 คะแนน)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5354598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1986743"/>
            <a:ext cx="11080866" cy="4796442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374283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58192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47897" y="1986743"/>
            <a:ext cx="105904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9 ผลกระทบจากการปฏิบัติงาน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ระดับและขอบเขตของผลกระทบที่เกิดจากการปฏิบัติงานของตำแหน่งนั้น ซึ่งส่งผลต่อการบรรลุวัตถุประสงค์ตามภารกิจหลักของหน่วยงาน โดยพิจารณาจากผลสัมฤทธิ์ของตำแหน่งงานต่อหน่วยงานและสถาบันอุดมศึกษา ดังนี้ (40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1. เป็นงานที่ส่งผลกระทบต่อองค์ประกอบหลายส่วนของวัตถุประสงค์ หรือภารกิจหลักของหน่วยงาน (1 – 10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2. เป็นงานที่ส่งผลกระทบต่อการดำเนินงาน แผนปฏิบัติงานหรือการวางแผนกลยุทธ์โดยรวมของหน่วยงาน (11 – 20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3. เป็นงานที่ส่งผลกระทบต่อการดำเนินงาน แผนปฏิบัติงานหรือการวางแผนกลยุทธ์โดยรวมของสถาบันอุดมศึกษา (21 – 30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4. เป็นงานที่ส่งผลกระทบต่อการดำเนินงาน โดยรวมทั้งหมดของภาครัฐ และยังส่งผลต่อการกำหนดแผนกลยุทธ์และแผนงานของสถาบันอุดมศึกษา (31 – 40 คะแนน)</a:t>
            </a:r>
          </a:p>
          <a:p>
            <a:pPr algn="thaiDist"/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397588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415636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30" y="419793"/>
            <a:ext cx="10232966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926867" y="2353399"/>
            <a:ext cx="105904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10 ลักษณะงานที่ปฏิบัติของตำแหน่ง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ลักษณะสำคัญของหน้าที่ความรับผิดชอบของตำแหน่ง ซึ่งส่งผลกระทบต่อการบรรลุวัตถุประสงค์ตามภารกิจหลักของหน่วยงาน โดยพิจารณาจากลักษณะหน้าที่ความรับผิดชอบและผลสัมฤทธิ์ที่เกิดขึ้นของตำแหน่งนั้น ต่อภารกิจโดยรวมของหน่วยงานและสถาบันอุดมศึกษา ดังนี้ (40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1. เป็นงานสนับสนุน ประสาน ให้คำปรึกษา แนะนำแก่บุคคลหรือหน่วยงานอื่นตามกรอบความรู้หรือแนวทางที่กำหนดไว้ (1 – 10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2. เป็นงานพัฒนาและกำหนดหลักเกณฑ์ ระบบ ต้นแบบ คู่มือ แนวทาง หรือนโยบายต่าง ๆ เพื่อให้สามารถนำไปใช้ได้ตามภารกิจของแต่ละหน่วยงาน (11 – 20 คะแนน)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179729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03389" y="115888"/>
            <a:ext cx="8785225" cy="182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โครงสร้างตำแหน่งสายสนับสนุน ฯ</a:t>
            </a:r>
            <a:b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(มาตรา 18 (ข) (ค) แห่ง พ.ร.บ. 2551 กฎ </a:t>
            </a:r>
            <a:r>
              <a:rPr lang="th-TH" sz="4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ก.พ.อ.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และประกาศ </a:t>
            </a:r>
            <a:r>
              <a:rPr lang="th-TH" sz="4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ก.พ.อ.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พ.ศ.2552)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774825" y="1844675"/>
            <a:ext cx="1944688" cy="1079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847850" y="2060576"/>
            <a:ext cx="172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ตำแหน่งประเภทผู้บริหาร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898671"/>
              </p:ext>
            </p:extLst>
          </p:nvPr>
        </p:nvGraphicFramePr>
        <p:xfrm>
          <a:off x="1631951" y="3141663"/>
          <a:ext cx="2087563" cy="1279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ผู้อำนวยการสำนักงานอธิการบดี/วิทยาเขต</a:t>
                      </a:r>
                    </a:p>
                  </a:txBody>
                  <a:tcPr marL="91442" marR="91442" marT="45579" marB="455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ผู้อำนวยการกอง/เทียบเท่า</a:t>
                      </a:r>
                    </a:p>
                    <a:p>
                      <a:endParaRPr lang="th-TH" sz="1800" dirty="0"/>
                    </a:p>
                  </a:txBody>
                  <a:tcPr marL="91442" marR="91442" marT="45579" marB="455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25" name="TextBox 7"/>
          <p:cNvSpPr txBox="1">
            <a:spLocks noChangeArrowheads="1"/>
          </p:cNvSpPr>
          <p:nvPr/>
        </p:nvSpPr>
        <p:spPr bwMode="auto">
          <a:xfrm>
            <a:off x="1774825" y="5979897"/>
            <a:ext cx="187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2 ระดับ</a:t>
            </a: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935413" y="1844676"/>
            <a:ext cx="3960812" cy="12239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8112125" y="1844676"/>
            <a:ext cx="2305050" cy="12239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328" name="TextBox 10"/>
          <p:cNvSpPr txBox="1">
            <a:spLocks noChangeArrowheads="1"/>
          </p:cNvSpPr>
          <p:nvPr/>
        </p:nvSpPr>
        <p:spPr bwMode="auto">
          <a:xfrm>
            <a:off x="3863975" y="2060576"/>
            <a:ext cx="410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 หรือเชี่ยวชาญเฉพาะ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(ป.ตรีขึ้นไป)</a:t>
            </a:r>
          </a:p>
        </p:txBody>
      </p:sp>
      <p:sp>
        <p:nvSpPr>
          <p:cNvPr id="13329" name="TextBox 11"/>
          <p:cNvSpPr txBox="1">
            <a:spLocks noChangeArrowheads="1"/>
          </p:cNvSpPr>
          <p:nvPr/>
        </p:nvSpPr>
        <p:spPr bwMode="auto">
          <a:xfrm>
            <a:off x="8256588" y="2060576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ประเภททั่วไป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(ต่ำกว่า ป.ตรี)</a:t>
            </a: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83704"/>
              </p:ext>
            </p:extLst>
          </p:nvPr>
        </p:nvGraphicFramePr>
        <p:xfrm>
          <a:off x="3863975" y="3213101"/>
          <a:ext cx="2592388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271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เชี่ยวชาญพิเศษ</a:t>
                      </a:r>
                    </a:p>
                    <a:p>
                      <a:pPr algn="ctr"/>
                      <a:r>
                        <a:rPr lang="th-TH" sz="18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(ตำแหน่งประสบการณ์/ที่ปรึกษา)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เชี่ยวชาญ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ชำนาญการพิเศษ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ชำนาญการ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ปฏิบัติการ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1255"/>
              </p:ext>
            </p:extLst>
          </p:nvPr>
        </p:nvGraphicFramePr>
        <p:xfrm>
          <a:off x="6600826" y="3860800"/>
          <a:ext cx="1655763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เชี่ยวชาญ</a:t>
                      </a:r>
                    </a:p>
                  </a:txBody>
                  <a:tcPr marL="91417" marR="9141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ชำนาญการพิเศษ</a:t>
                      </a:r>
                    </a:p>
                  </a:txBody>
                  <a:tcPr marL="91417" marR="9141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ชำนาญการ</a:t>
                      </a:r>
                    </a:p>
                  </a:txBody>
                  <a:tcPr marL="91417" marR="9141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54" name="TextBox 14"/>
          <p:cNvSpPr txBox="1">
            <a:spLocks noChangeArrowheads="1"/>
          </p:cNvSpPr>
          <p:nvPr/>
        </p:nvSpPr>
        <p:spPr bwMode="auto">
          <a:xfrm>
            <a:off x="3719513" y="6040520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 มี 5 ระดับ</a:t>
            </a:r>
          </a:p>
        </p:txBody>
      </p:sp>
      <p:sp>
        <p:nvSpPr>
          <p:cNvPr id="13355" name="TextBox 15"/>
          <p:cNvSpPr txBox="1">
            <a:spLocks noChangeArrowheads="1"/>
          </p:cNvSpPr>
          <p:nvPr/>
        </p:nvSpPr>
        <p:spPr bwMode="auto">
          <a:xfrm>
            <a:off x="6419851" y="6046731"/>
            <a:ext cx="1800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หัวหน้าหน่วยงาน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3 ระดับ</a:t>
            </a:r>
          </a:p>
        </p:txBody>
      </p:sp>
      <p:graphicFrame>
        <p:nvGraphicFramePr>
          <p:cNvPr id="17" name="ตาราง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755975"/>
              </p:ext>
            </p:extLst>
          </p:nvPr>
        </p:nvGraphicFramePr>
        <p:xfrm>
          <a:off x="8328025" y="3213100"/>
          <a:ext cx="2039938" cy="110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97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ชำนาญงานพิเศษ</a:t>
                      </a:r>
                    </a:p>
                  </a:txBody>
                  <a:tcPr marL="91442" marR="91442" marT="45746" marB="457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ชำนาญงาน</a:t>
                      </a:r>
                    </a:p>
                  </a:txBody>
                  <a:tcPr marL="91442" marR="91442" marT="45746" marB="4574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ปฏิบัติงาน</a:t>
                      </a:r>
                    </a:p>
                  </a:txBody>
                  <a:tcPr marL="91442" marR="91442" marT="45746" marB="4574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66" name="TextBox 17"/>
          <p:cNvSpPr txBox="1">
            <a:spLocks noChangeArrowheads="1"/>
          </p:cNvSpPr>
          <p:nvPr/>
        </p:nvSpPr>
        <p:spPr bwMode="auto">
          <a:xfrm>
            <a:off x="7896225" y="5979897"/>
            <a:ext cx="33147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 มี 3 ระดับ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ไม่มีตำแหน่งหัวหน้าหน่วยงาน</a:t>
            </a:r>
          </a:p>
        </p:txBody>
      </p:sp>
      <p:sp>
        <p:nvSpPr>
          <p:cNvPr id="3" name="ลูกศรขึ้น 2"/>
          <p:cNvSpPr/>
          <p:nvPr/>
        </p:nvSpPr>
        <p:spPr>
          <a:xfrm>
            <a:off x="4811034" y="5419898"/>
            <a:ext cx="698269" cy="6268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ขึ้น 17"/>
          <p:cNvSpPr/>
          <p:nvPr/>
        </p:nvSpPr>
        <p:spPr>
          <a:xfrm>
            <a:off x="2326597" y="4471601"/>
            <a:ext cx="698269" cy="15751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ขึ้น 18"/>
          <p:cNvSpPr/>
          <p:nvPr/>
        </p:nvSpPr>
        <p:spPr>
          <a:xfrm>
            <a:off x="7079572" y="5023759"/>
            <a:ext cx="698269" cy="10420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ลูกศรขึ้น 19"/>
          <p:cNvSpPr/>
          <p:nvPr/>
        </p:nvSpPr>
        <p:spPr>
          <a:xfrm>
            <a:off x="8998859" y="4346805"/>
            <a:ext cx="698269" cy="15662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0969" y="1108146"/>
            <a:ext cx="3739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สายสนับสนุนวิชาการ</a:t>
            </a:r>
          </a:p>
        </p:txBody>
      </p:sp>
    </p:spTree>
    <p:extLst>
      <p:ext uri="{BB962C8B-B14F-4D97-AF65-F5344CB8AC3E}">
        <p14:creationId xmlns:p14="http://schemas.microsoft.com/office/powerpoint/2010/main" val="40829163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415636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374283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64028" y="2360815"/>
            <a:ext cx="10590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3. เป็นงานบริหารจัดการ เพื่อให้ได้มาซึ่งผลสัมฤทธิ์ การตัดสินใจมีความสำคัญมากกว่ากระบวนการที่กำหนดไว้ (21 – 30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4. เป็นงานให้คำปรึกษา โดยใช้ความเชี่ยวชาญเป็นพิเศษในสายอาชีพ ซึ่งจะส่งผลต่อการกำหนดกลยุทธ์ของหน่วยงาน (31 – 40 คะแนน)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</p:spTree>
    <p:extLst>
      <p:ext uri="{BB962C8B-B14F-4D97-AF65-F5344CB8AC3E}">
        <p14:creationId xmlns:p14="http://schemas.microsoft.com/office/powerpoint/2010/main" val="2705924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3790603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166465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321722" y="589141"/>
            <a:ext cx="980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ระดับเชี่ยวชาญและระดับเชี่ยวชาญพิเศษ (ต่อ)</a:t>
            </a:r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64029" y="2709950"/>
            <a:ext cx="105904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เกณฑ์การตัดสิน</a:t>
            </a:r>
          </a:p>
          <a:p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ระดับเชี่ยวชาญ ได้คะแนน 170 คะแนนขึ้นไป</a:t>
            </a:r>
          </a:p>
          <a:p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- ระดับเชี่ยวชาญพิเศษ ได้คะแนน 235 คะแนนขึ้นไป</a:t>
            </a:r>
          </a:p>
          <a:p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8657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36619"/>
            <a:ext cx="11080866" cy="4588625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30" y="419793"/>
            <a:ext cx="9642764" cy="96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321723" y="450712"/>
            <a:ext cx="9385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ระดับชำนาญการ ระดับชำนาญการพิเศษ และระดับเชี่ยวชาญ ในกรณีตำแหน่งหัวหน้าหน่วยงานที่มีลักษณะใช้วิชาชีพและไม่ได้ใช้วิชาชีพ</a:t>
            </a:r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39833" y="2020026"/>
            <a:ext cx="109146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หลักเกณฑ์การประเมินค่างาน</a:t>
            </a:r>
          </a:p>
          <a:p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องค์ประกอบหลักในการประเมินค่างาน</a:t>
            </a:r>
          </a:p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หน้าที่และความรับผิดชอบ (20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1.1 ปฏิบัติงานระดับต้น โดยต้องใช้ความคิดริเริ่มประกอบกับวิธีการ หรือแนวทางปฏิบัติที่มีอยู่ (1 – 5 )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1.2 ปฏิบัติงานที่ค่อนข้างยาก หรืองานที่มีขอบเขต เนื้อหาค่อนข้างหลากหลาย โดยต้องใช้ความคิดริเริ่มในงานที่มีแนวทางปฏิบัติน้อยมาก (6 – 10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1.3 ปฏิบัติงานที่ยาก หรืองานที่มีขอบเขตเนื้อหาหลากหลาย โดยต้องใช้ความคิดริเริ่มในการปรับเปลี่ยนวิธีการปฏิบัติงานให้เหมาะสมกับสภาพการณ์ (11 – 15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1.4 ปฏิบัติงานที่ยากมาก หรืองานที่มีขอบเขตเนื้อหาหลากหลาย โดยต้องใช้ ความคิดริเริ่มในการกำหนด หรือปรับเปลี่ยนแนวทางปฏิบัติงานให้เหมาะสมกับสภาพการณ์ (16 – 20 คะแนน)</a:t>
            </a:r>
          </a:p>
          <a:p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74900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3707475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016835" cy="96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64028" y="2360815"/>
            <a:ext cx="105904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ความยุ่งยากของงาน (20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2.1 เป็นงานที่ไม่ยุ่งยาก มีแนวทางปฏิบัติงานที่ชัดเจน (1 – 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2.2 เป็นงานที่ค่อนข้างยากซับซ้อน และมีขั้นตอนวิธีการค่อนข้างหลากหลาย (6 – 10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2.3 เป็นงานที่ยุ่งยากซับซ้อน ต้องประยุกต์ใช้ความรู้และประสบการณ์ในการปรับเปลี่ยนวิธีการ ปฏิบัติงานให้เหมาะสมกับสภาพการณ์ (11 – 15 คะแนน)</a:t>
            </a: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2.4 เป็นงานที่มีความยุ่งยากซับซ้อนมาก ต้องประยุกต์ใช้ความรู้และประสบการณ์ในการกำหนดหรือปรับเปลี่ยนแนวทางปฏิบัติงานให้เหมาะสมสอดคล้องกับสภาพการณ์ (16 – 20 คะแนน)</a:t>
            </a:r>
          </a:p>
          <a:p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188720" y="450712"/>
            <a:ext cx="9750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ระดับชำนาญการ ระดับชำนาญการพิเศษ และระดับเชี่ยวชาญ ในกรณีตำแหน่งหัวหน้าหน่วยงานที่มีลักษณะใช้วิชาชีพและไม่ได้ใช้วิชาชีพ (ต่อ)</a:t>
            </a:r>
          </a:p>
        </p:txBody>
      </p:sp>
    </p:spTree>
    <p:extLst>
      <p:ext uri="{BB962C8B-B14F-4D97-AF65-F5344CB8AC3E}">
        <p14:creationId xmlns:p14="http://schemas.microsoft.com/office/powerpoint/2010/main" val="38993765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415636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108275" cy="96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64028" y="2360815"/>
            <a:ext cx="101082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การกำกับตรวจสอบ (20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3.1 ได้รับการกำกับ แนะนำ ตรวจสอบอย่างใกล้ชิด (1 – 5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3.2 ได้รับการกำกับ แนะนำ ตรวจสอบการปฏิบัติงานบ้าง (6 – 10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3.3 ได้รับการตรวจสอบ ติดตามความก้าวหน้าของการปฏิบัติงานเป็นระยะตามที่กำหนดในแผนปฏิบัติงาน (11 – 15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3.4 ได้รับการตรวจสอบ ติดตามผลสัมฤทธิ์ของการปฏิบัติงานตามแผนงาน/โครงการ (16 – 20 คะแนน)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188720" y="450712"/>
            <a:ext cx="9750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ระดับชำนาญการ ระดับชำนาญการพิเศษ และระดับเชี่ยวชาญ ในกรณีตำแหน่งหัวหน้าหน่วยงานที่มีลักษณะใช้วิชาชีพและไม่ได้ใช้วิชาชีพ (ต่อ)</a:t>
            </a:r>
          </a:p>
        </p:txBody>
      </p:sp>
    </p:spTree>
    <p:extLst>
      <p:ext uri="{BB962C8B-B14F-4D97-AF65-F5344CB8AC3E}">
        <p14:creationId xmlns:p14="http://schemas.microsoft.com/office/powerpoint/2010/main" val="3664238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415636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30" y="419793"/>
            <a:ext cx="10025148" cy="96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64028" y="2360815"/>
            <a:ext cx="102163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การตัดสินใจ (20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4.1 ในการปฏิบัติงานมีการตัดสินใจบ้าง (1 – 5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4.2 ในการปฏิบัติงานมีการตัดสินใจด้วยตนเองค่อนข้างมาก วางแผนและกำหนดแนวทาง แก้ไขปัญหาในงานที่รับผิดชอบ (6 – 10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4.3 ในการปฏิบัติงานมีการตัดสินใจด้วยตนเองอย่างอิสระ สามารถปรับเปลี่ยนแนวทางและแก้ไขปัญหาในการปฏิบัติงานที่รับผิดชอบ (11 – 15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4.4 ในการปฏิบัติงานมีการตัดสินใจด้วยตนเองอย่างอิสระในการริเริ่มพัฒนาแนวทางและวิธีการปฏิบัติงาน (16 – 20 คะแนน)</a:t>
            </a:r>
          </a:p>
          <a:p>
            <a:pPr algn="thaiDist"/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188720" y="450712"/>
            <a:ext cx="9750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ระดับชำนาญการ ระดับชำนาญการพิเศษ และระดับเชี่ยวชาญ ในกรณีตำแหน่งหัวหน้าหน่วยงานที่มีลักษณะใช้วิชาชีพและไม่ได้ใช้วิชาชีพ (ต่อ)</a:t>
            </a:r>
          </a:p>
        </p:txBody>
      </p:sp>
    </p:spTree>
    <p:extLst>
      <p:ext uri="{BB962C8B-B14F-4D97-AF65-F5344CB8AC3E}">
        <p14:creationId xmlns:p14="http://schemas.microsoft.com/office/powerpoint/2010/main" val="23958613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1"/>
            <a:ext cx="11080866" cy="4613563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29" y="419793"/>
            <a:ext cx="10008523" cy="96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64030" y="2086463"/>
            <a:ext cx="102828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การบริหารจัดการ (20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5.1 เป็นงานที่ต้องปฏิบัติโดยมีความหลากหลายในเนื้องาน เพื่อสนับสนุนวัตถุประสงค์อย่างใดอย่างหนึ่งหรือหลายอย่างของหน่วยงาน (1 – 5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5.2 เป็นงานที่ต้องปฏิบัติด้านการวางแผน ติดตาม ประสานความร่วมมือ รวมทั้งการให้คำแนะนำผู้ปฏิบัติงานอื่น เพื่อสนับสนุนวัตถุประสงค์หรือภารกิจอย่างใดอย่างหนึ่งหรือหลายอย่างในเชิงกลยุทธ์ของหน่วยงาน (6 – 10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5.3 เป็นงานที่ต้องปฏิบัติด้านการวางแผน ติดตาม บริหารจัดการงานวิชาการ ให้คำปรึกษาและประสานงานระหว่างหน่วยงานระดับนโยบาย (11 – 15 คะแนน)</a:t>
            </a:r>
          </a:p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5.4 เป็นงานที่ต้องบริหารจัดการงานวิชาการหรือวิชาชีพและเป็นผู้นำในเชิงวิชาการหรือวิชาชีพของสถาบันอุดมศึกษา (16 – 20 คะแนน)</a:t>
            </a:r>
          </a:p>
          <a:p>
            <a:pPr algn="thaiDist"/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188720" y="450712"/>
            <a:ext cx="9750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ระดับชำนาญการ ระดับชำนาญการพิเศษ และระดับเชี่ยวชาญ ในกรณีตำแหน่งหัวหน้าหน่วยงานที่มีลักษณะใช้วิชาชีพและไม่ได้ใช้วิชาชีพ (ต่อ)</a:t>
            </a:r>
          </a:p>
        </p:txBody>
      </p:sp>
    </p:spTree>
    <p:extLst>
      <p:ext uri="{BB962C8B-B14F-4D97-AF65-F5344CB8AC3E}">
        <p14:creationId xmlns:p14="http://schemas.microsoft.com/office/powerpoint/2010/main" val="42137573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73578" y="2044932"/>
            <a:ext cx="11080866" cy="3773977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64030" y="419793"/>
            <a:ext cx="9875520" cy="96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188720" y="450712"/>
            <a:ext cx="9750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ตำแหน่งประเภทวิชาชีพเฉพาะหรือเชี่ยวชาญเฉพาะ ระดับชำนาญการ ระดับชำนาญการพิเศษ และระดับเชี่ยวชาญ ในกรณีตำแหน่งหัวหน้าหน่วยงานที่มีลักษณะใช้วิชาชีพและไม่ได้ใช้วิชาชีพ (ต่อ)</a:t>
            </a:r>
          </a:p>
        </p:txBody>
      </p:sp>
      <p:sp>
        <p:nvSpPr>
          <p:cNvPr id="7" name="ลูกศรลง 6"/>
          <p:cNvSpPr/>
          <p:nvPr/>
        </p:nvSpPr>
        <p:spPr>
          <a:xfrm>
            <a:off x="5228706" y="1404820"/>
            <a:ext cx="1388225" cy="64011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94113" y="2538064"/>
            <a:ext cx="108397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เกณฑ์การตัดสิน</a:t>
            </a:r>
          </a:p>
          <a:p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หัวหน้าหน่วยงานระดับชำนาญการ ได้คะแนน 60 คะแนนขึ้นไป</a:t>
            </a:r>
          </a:p>
          <a:p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- หัวหน้าหน่วยงานระดับชำนาญการพิเศษ ได้คะแนน 70 คะแนนขึ้นไป</a:t>
            </a:r>
          </a:p>
          <a:p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- หัวหน้าหน่วยงานระดับเชี่ยวชาญ ได้คะแนน 80 คะแนนขึ้นไป</a:t>
            </a:r>
          </a:p>
          <a:p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87720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09CE-D810-47EA-A00A-DE6F66836802}" type="slidenum">
              <a:rPr lang="th-TH" smtClean="0"/>
              <a:t>58</a:t>
            </a:fld>
            <a:endParaRPr lang="th-TH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81892" y="623454"/>
            <a:ext cx="11147365" cy="55529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>
          <a:xfrm>
            <a:off x="727363" y="1285701"/>
            <a:ext cx="10856422" cy="5715000"/>
          </a:xfrm>
        </p:spPr>
        <p:txBody>
          <a:bodyPr>
            <a:normAutofit/>
          </a:bodyPr>
          <a:lstStyle/>
          <a:p>
            <a:pPr algn="thaiDist"/>
            <a:r>
              <a:rPr lang="th-TH" sz="3200" b="1" dirty="0">
                <a:solidFill>
                  <a:srgbClr val="3333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 </a:t>
            </a:r>
            <a:r>
              <a:rPr lang="en-US" sz="3200" b="1" dirty="0">
                <a:solidFill>
                  <a:srgbClr val="3333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u="sng" dirty="0">
                <a:solidFill>
                  <a:srgbClr val="FF00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การประเมินค่างาน  </a:t>
            </a:r>
            <a:r>
              <a:rPr lang="th-TH" sz="3200" b="1" dirty="0">
                <a:solidFill>
                  <a:srgbClr val="00B05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 กระบวนการวัดคุณค่างานของตำแหน่ง โดยนำงานมาเปรียบเทียบกันภายใต้องค์ประกอบที่เป็นตัววัดหลักเพื่อตีค่างาน</a:t>
            </a:r>
          </a:p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จากแบบประเมินค่างาน ข้อที่ 2 หน้าที่และความรับผิดชอบของตำแหน่งได้กำหนด      ให้มีการเปรียบเทียบระหว่างตำแหน่งเดิมกับตำแหน่งใหม่ </a:t>
            </a:r>
            <a:r>
              <a:rPr lang="th-TH" sz="3200" b="1" i="1" u="sng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ซึ่งจะต้องเปรียบเทียบว่าลักษณะงาน   ในแต่ละด้านได้เพิ่มขึ้น หรือขยายมากขึ้นอย่างไร</a:t>
            </a:r>
          </a:p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ส่วนในข้อที่ 3 วิเคราะห์เปรียบเทียบคุณภาพ และความยุ่งยากและความซับซ้อนของงานที่เปลี่ยนแปลงไป ได้กำหนดให้มีการเปรียบเทียบระหว่างงานเดิมกับงานใหม่  </a:t>
            </a:r>
            <a:r>
              <a:rPr lang="th-TH" sz="3200" b="1" i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ซึ่งจะต้องวิเคราะห์เปรียบเทียบว่า คุณภาพงาน ความยุ่งยากและความซับซ้อนของงานที่เปลี่ยนแปลงไปเป็นอย่างไร </a:t>
            </a:r>
          </a:p>
          <a:p>
            <a:pPr algn="thaiDist"/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82992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09CE-D810-47EA-A00A-DE6F66836802}" type="slidenum">
              <a:rPr lang="th-TH" smtClean="0"/>
              <a:t>59</a:t>
            </a:fld>
            <a:endParaRPr lang="th-TH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764771" y="623455"/>
            <a:ext cx="10607040" cy="48130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>
          <a:xfrm>
            <a:off x="1085100" y="1144384"/>
            <a:ext cx="9709265" cy="5410200"/>
          </a:xfrm>
        </p:spPr>
        <p:txBody>
          <a:bodyPr>
            <a:normAutofit/>
          </a:bodyPr>
          <a:lstStyle/>
          <a:p>
            <a:pPr algn="thaiDist"/>
            <a:r>
              <a:rPr lang="th-TH" sz="36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คำสำคัญในแบบประเมินค่างาน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3600" b="1" dirty="0">
                <a:solidFill>
                  <a:srgbClr val="FF00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คำสำคัญ (</a:t>
            </a:r>
            <a:r>
              <a:rPr lang="en-US" sz="3600" b="1" dirty="0">
                <a:solidFill>
                  <a:srgbClr val="FF00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Keyword</a:t>
            </a:r>
            <a:r>
              <a:rPr lang="th-TH" sz="3600" b="1" dirty="0">
                <a:solidFill>
                  <a:srgbClr val="FF00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3600" b="1" dirty="0">
                <a:solidFill>
                  <a:srgbClr val="FF00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เฉพาะที่ปรากฏในองค์ประกอบของการประเมินค่างาน ระดับชำนาญการ,ชำนาญการพิเศษ เพื่อเป็นตัวอย่างในการเขียนแบบประเมินค่างาน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166259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774825" y="1341439"/>
            <a:ext cx="1657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ก.พ.อ.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774825" y="2924175"/>
            <a:ext cx="2376488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 ก.พ.อ.2553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4656139" y="1412876"/>
            <a:ext cx="2808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สภามหาวิทยาลัย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4656139" y="2924175"/>
            <a:ext cx="2376487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ข้อบังคับมหาวิทยาลัย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7464425" y="1412876"/>
            <a:ext cx="2376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ก.บ.ม.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7391400" y="2924175"/>
            <a:ext cx="2376488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B32C1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ประกาศมหาวิทยาลัย</a:t>
            </a:r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>
            <a:off x="3337474" y="1773238"/>
            <a:ext cx="1081088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7464426" y="1773238"/>
            <a:ext cx="576263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2566988" y="1916113"/>
            <a:ext cx="0" cy="7921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8751512" y="1989138"/>
            <a:ext cx="0" cy="7921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5808663" y="1989138"/>
            <a:ext cx="0" cy="7921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กล่องข้อความ 1"/>
          <p:cNvSpPr txBox="1"/>
          <p:nvPr/>
        </p:nvSpPr>
        <p:spPr>
          <a:xfrm>
            <a:off x="5279824" y="4330238"/>
            <a:ext cx="6449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ขึ้นอยู่กับหน้าที่ความรับผิดชอบที่ สภามหาวิทยาลัยมอบหมายให้ ก.บ.ม. ปฏิบัติ</a:t>
            </a: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>
            <a:off x="8820641" y="3538076"/>
            <a:ext cx="0" cy="7921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1710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626338"/>
              </p:ext>
            </p:extLst>
          </p:nvPr>
        </p:nvGraphicFramePr>
        <p:xfrm>
          <a:off x="947652" y="1833572"/>
          <a:ext cx="10041773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2799">
                  <a:extLst>
                    <a:ext uri="{9D8B030D-6E8A-4147-A177-3AD203B41FA5}">
                      <a16:colId xmlns:a16="http://schemas.microsoft.com/office/drawing/2014/main" val="2654013485"/>
                    </a:ext>
                  </a:extLst>
                </a:gridCol>
                <a:gridCol w="6578974">
                  <a:extLst>
                    <a:ext uri="{9D8B030D-6E8A-4147-A177-3AD203B41FA5}">
                      <a16:colId xmlns:a16="http://schemas.microsoft.com/office/drawing/2014/main" val="2680258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คำสำคัญ </a:t>
                      </a:r>
                      <a:endParaRPr lang="th-TH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คำขยาย (ยากอย่างไร)</a:t>
                      </a:r>
                    </a:p>
                    <a:p>
                      <a:pPr algn="ctr"/>
                      <a:endParaRPr lang="th-TH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40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งานค่อนข้างยาก </a:t>
                      </a:r>
                      <a:endParaRPr lang="th-TH" sz="28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ต้องใช้ความละเอียด รอบคอบ ต้องเอาใจใส่</a:t>
                      </a:r>
                    </a:p>
                    <a:p>
                      <a:pPr algn="just"/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ตรวจสอบความถูกต้อง ต้องมีการปรับปรุง</a:t>
                      </a:r>
                    </a:p>
                    <a:p>
                      <a:pPr algn="just"/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การทำงานใหม่อยู่เสมอ</a:t>
                      </a:r>
                      <a:endParaRPr lang="th-TH" sz="28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งานที่ยาก </a:t>
                      </a:r>
                      <a:endParaRPr lang="th-TH" sz="28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ต้องรับผิดชอบตั้งแต่ต้นกระบวนงานจนสิ้นสุด</a:t>
                      </a:r>
                    </a:p>
                    <a:p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กระบวนงาน ต้องพัฒนางานหรือสร้างสรรค์ผลงานใหม่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5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งานที่ยากมาก </a:t>
                      </a:r>
                      <a:endParaRPr lang="th-TH" sz="28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ต้องใช้การสังเคราะห์/การวิเคราะห์ </a:t>
                      </a:r>
                    </a:p>
                    <a:p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ต้องใช้เทคนิค ในการวิเคราะห์ข้อมูล </a:t>
                      </a:r>
                    </a:p>
                    <a:p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ต้องสร้างสรรค์ ประดิษฐ์ คิดค้น</a:t>
                      </a:r>
                      <a:endParaRPr lang="th-TH" sz="28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514223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810492" y="515284"/>
            <a:ext cx="10764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คำว่า 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“ค่อนข้างยาก” “ยาก” “ยากมาก”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จะต้องไม่เขียนสั้น ๆ แล้วหยุด แต่ต้องมีการขยายคำสำคัญเหล่านี้ ดังนี้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47015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722232"/>
              </p:ext>
            </p:extLst>
          </p:nvPr>
        </p:nvGraphicFramePr>
        <p:xfrm>
          <a:off x="1163782" y="1933324"/>
          <a:ext cx="963445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199">
                  <a:extLst>
                    <a:ext uri="{9D8B030D-6E8A-4147-A177-3AD203B41FA5}">
                      <a16:colId xmlns:a16="http://schemas.microsoft.com/office/drawing/2014/main" val="2654013485"/>
                    </a:ext>
                  </a:extLst>
                </a:gridCol>
                <a:gridCol w="5962253">
                  <a:extLst>
                    <a:ext uri="{9D8B030D-6E8A-4147-A177-3AD203B41FA5}">
                      <a16:colId xmlns:a16="http://schemas.microsoft.com/office/drawing/2014/main" val="2680258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คำสำคัญ </a:t>
                      </a:r>
                      <a:endParaRPr lang="th-TH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คำขยาย (ยุ่งยากอย่างไร)</a:t>
                      </a:r>
                    </a:p>
                    <a:p>
                      <a:pPr algn="ctr"/>
                      <a:endParaRPr lang="th-TH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40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งานค่อนข้างยุ่งยากซับซ้อน </a:t>
                      </a:r>
                      <a:endParaRPr lang="th-TH" sz="28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ต้องใช้ความรู้และประสบการณ์ในการปฏิบัติงาน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ต้องใช้ความชำนาญในการปฏิบัติงาน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งานยุ่งยากซับซ้อน </a:t>
                      </a:r>
                      <a:endParaRPr lang="th-TH" sz="28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ต้องปรับเปลี่ยนกระบวนการ ขั้นตอนให้เหมาะสม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ในการปฏิบัติงาน ต้องปรับปรุง กฎ ระเบียบ ข้อบังคับ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ให้เหมาะสมในการปฏิบัติงาน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5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งานยุ่งยากซับซ้อนมาก </a:t>
                      </a:r>
                      <a:endParaRPr lang="th-TH" sz="28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ต้องเป็นผู้มีวิชาชีพเฉพาะด้านในการปฏิบัติงาน</a:t>
                      </a:r>
                    </a:p>
                    <a:p>
                      <a:r>
                        <a:rPr lang="th-TH" sz="28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ต้องใช้ความเชี่ยวชาญในการปฏิบัติงาน</a:t>
                      </a:r>
                    </a:p>
                    <a:p>
                      <a:endParaRPr lang="th-TH" sz="28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514223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1334193" y="545516"/>
            <a:ext cx="9684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คำว่า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“ค่อนข้างยุ่งยากซับซ้อน” “ยุ่งยากซับซ้อน” “ยุ่งยากซับซ้อนมาก” 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จะต้องไม่เขียนสั้น ๆ แล้วหยุด แต่ควรมีการขยายคำสำคัญเหล่านี้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24272780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434312"/>
              </p:ext>
            </p:extLst>
          </p:nvPr>
        </p:nvGraphicFramePr>
        <p:xfrm>
          <a:off x="1064029" y="2066328"/>
          <a:ext cx="10075026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447">
                  <a:extLst>
                    <a:ext uri="{9D8B030D-6E8A-4147-A177-3AD203B41FA5}">
                      <a16:colId xmlns:a16="http://schemas.microsoft.com/office/drawing/2014/main" val="2654013485"/>
                    </a:ext>
                  </a:extLst>
                </a:gridCol>
                <a:gridCol w="5145579">
                  <a:extLst>
                    <a:ext uri="{9D8B030D-6E8A-4147-A177-3AD203B41FA5}">
                      <a16:colId xmlns:a16="http://schemas.microsoft.com/office/drawing/2014/main" val="2680258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คำสำคัญ </a:t>
                      </a:r>
                      <a:endParaRPr lang="th-TH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rgbClr val="0000FF"/>
                          </a:solidFill>
                        </a:rPr>
                        <a:t>คำขยาย(จะต้องถูกตรวจสอบน้อย)</a:t>
                      </a:r>
                    </a:p>
                    <a:p>
                      <a:pPr algn="ctr"/>
                      <a:endParaRPr lang="th-TH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40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การกำกับ แนะนำ และผ่านการตรวจสอบจากหัวหน้างาน </a:t>
                      </a:r>
                      <a:endParaRPr lang="th-TH" sz="24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มีการตัดสินใจด้วยตนเอง เช่น งาน....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002060"/>
                          </a:solidFill>
                        </a:rPr>
                        <a:t>เสนอผู้มีอำนาจได้เลย หรือต้องผ่านหัวหน้างาน </a:t>
                      </a:r>
                      <a:endParaRPr lang="th-TH" sz="2400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</a:rPr>
                        <a:t>มีการตัดสินใจได้อย่างอิสระ สามารถเปลี่ยนแปลง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</a:rPr>
                        <a:t>แนวทางและแก้ไขปัญหาด้วยตนเอง เช่น งาน.............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</a:rPr>
                        <a:t>มีการตัดสินใจได้ด้วยตนเองภายใต้ขอบเขต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</a:rPr>
                        <a:t>อำนาจหน้าที่ ความรับผิดชอบ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54110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662248" y="636955"/>
            <a:ext cx="109921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คำว่า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“การกำกับ แนะนำ และผ่านการตรวจสอบจากหัวหน้างาน” หรือ “เสนอผู้มีอำนาจได้เลย หรือต้องผ่านหัวหน้างาน” 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ควรมีคำขยายคำสำคัญเหล่านี้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17165081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>
          <a:xfrm>
            <a:off x="980900" y="689956"/>
            <a:ext cx="10449098" cy="5902036"/>
          </a:xfrm>
        </p:spPr>
        <p:txBody>
          <a:bodyPr>
            <a:noAutofit/>
          </a:bodyPr>
          <a:lstStyle/>
          <a:p>
            <a:pPr algn="thaiDist"/>
            <a:r>
              <a:rPr lang="th-TH" sz="2800" b="1" dirty="0">
                <a:effectLst/>
              </a:rPr>
              <a:t> </a:t>
            </a:r>
            <a:r>
              <a:rPr lang="th-TH" sz="2800" b="1" u="sng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r>
              <a:rPr lang="th-TH" sz="2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/>
            <a:r>
              <a:rPr lang="th-TH" sz="2800" b="1" dirty="0">
                <a:solidFill>
                  <a:srgbClr val="00B0F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th-TH" sz="2800" b="1" u="sng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การประเมินค่างาน </a:t>
            </a:r>
            <a:r>
              <a:rPr lang="th-TH" sz="2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เป็นการประเมินคุณภาพของงาน ของตำแหน่งแต่ละตำแหน่ง หรือการจัดลำดับขั้นงาน หรือตีค่างาน เพื่อประโยชน์ในการกำหนดระดับตำแหน่งที่สมเหตุสมผล และเป็นธรรมของบุคคลในองค์กรเดียวกัน โดยมีการนำงานมาวิเคราะห์ ลักษณะหน้าที่และความรับผิดชอบ คุณภาพ และความยุ่งยากของงานที่เป็นปัจจุบัน</a:t>
            </a:r>
          </a:p>
          <a:p>
            <a:pPr algn="thaiDist"/>
            <a:r>
              <a:rPr lang="th-TH" sz="2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th-TH" sz="2800" b="1" dirty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</a:t>
            </a:r>
            <a:r>
              <a:rPr lang="th-TH" sz="2800" b="1" dirty="0">
                <a:solidFill>
                  <a:srgbClr val="FF00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u="sng" dirty="0">
                <a:solidFill>
                  <a:srgbClr val="FF00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</a:t>
            </a:r>
            <a:r>
              <a:rPr lang="th-TH" sz="2800" b="1" dirty="0"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ที่ประสงค์จะขอกำหนดตำแหน่งใดให้เป็นระดับที่สูงขึ้น จะต้องเสนอเรื่องให้มหาวิทยาลัยมีการประเมินค่างานของตำแหน่งนั้น ๆ ก่อนเสมอ เพื่อตรวจสอบงานหรือตีค่างานว่า หน้าที่ความรับผิดชอบและความยุ่งยากของ     แต่ละตำแหน่งภายในหน่วยงานได้มีการเปลี่ยนแปลงไปจริง เมื่อมหาวิทยาลัยหรือคณะกรรมการประเมินค่างานได้เห็นชอบในค่างานของตำแหน่งและเห็นสมควรกำหนดเป็นระดับตำแหน่งที่สูงขึ้นแล้ว กองบริหารงานบุคคลจะแจ้งหน่วยงานให้มีการเสนอแต่งตั้งบุคคลให้ดำรงตำแหน่งที่สูงขึ้นทราบ เพื่อให้ยื่นแบบประวัติและผลงานของบุคคลที่มีคุณสมบัติที่จะดำรงตำแหน่ง หรือเป็นการประเมินตัวบุคคลเป็นขั้นตอนต่อไป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09CE-D810-47EA-A00A-DE6F66836802}" type="slidenum">
              <a:rPr lang="th-TH" smtClean="0"/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48138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703389" y="3284538"/>
            <a:ext cx="8785225" cy="18288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endParaRPr lang="th-TH" sz="44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ชื่อเรื่อง 9"/>
          <p:cNvSpPr>
            <a:spLocks noGrp="1"/>
          </p:cNvSpPr>
          <p:nvPr>
            <p:ph type="ctrTitle"/>
          </p:nvPr>
        </p:nvSpPr>
        <p:spPr>
          <a:xfrm>
            <a:off x="3066878" y="2773219"/>
            <a:ext cx="5688013" cy="182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ขอบคุณค่ะ</a:t>
            </a:r>
            <a:b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266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703389" y="3284538"/>
            <a:ext cx="8785225" cy="18288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endParaRPr lang="th-TH" sz="44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147156" y="773083"/>
            <a:ext cx="9908771" cy="5386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628575" y="1296165"/>
            <a:ext cx="9360850" cy="460851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การประเมินค่างาน</a:t>
            </a:r>
            <a:b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ตามประกาศ </a:t>
            </a:r>
            <a:r>
              <a:rPr lang="th-TH" sz="3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ก.พ.อ.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กำหนด</a:t>
            </a:r>
            <a:b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การประเมินบุคคล</a:t>
            </a:r>
            <a:b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สภามหาวิทยาลัยกำหนดองค์ประกอบและแต่งตั้งกรรมการประเมินบุคคล</a:t>
            </a:r>
            <a:b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การกำหนดจำนวนและระดับตำแหน่งต้องคำนึงถึงความมีประสิทธิภาพ</a:t>
            </a:r>
            <a:b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ความไม่ซ้ำซ้อน ความประหยัดและไม่มีผลให้มีการเพิ่มงบประมาณ</a:t>
            </a:r>
            <a:b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หมวดเงินเดือน ไม่เกินร้อยละ 40 ของวงเงินงบประมาณ </a:t>
            </a:r>
            <a:b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(ไม่รวมงบลงทุน) ตามหนังสือ </a:t>
            </a:r>
            <a:r>
              <a:rPr lang="th-TH" sz="3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สกอ.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ที่ </a:t>
            </a:r>
            <a:r>
              <a:rPr lang="th-TH" sz="3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ศธ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0509(5)/ว 1092 </a:t>
            </a:r>
            <a:b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ลงวันที่ 4 ธันวาคม 2557 เรื่อง การกำหนดกรอบของตำแหน่ง ระดับตำแหน่ง</a:t>
            </a:r>
            <a:b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และการแต่งตั้งข้าราชการ</a:t>
            </a:r>
            <a:r>
              <a:rPr lang="th-TH" sz="3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พลเรือน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ในสถาบันอุดมศึกษาให้ดำรงตำแหน่งสูงขึ้น</a:t>
            </a:r>
          </a:p>
        </p:txBody>
      </p:sp>
    </p:spTree>
    <p:extLst>
      <p:ext uri="{BB962C8B-B14F-4D97-AF65-F5344CB8AC3E}">
        <p14:creationId xmlns:p14="http://schemas.microsoft.com/office/powerpoint/2010/main" val="276590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703389" y="3284538"/>
            <a:ext cx="8785225" cy="18288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endParaRPr lang="th-TH" sz="44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31767" y="1338349"/>
            <a:ext cx="10964488" cy="3665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31767" y="2253254"/>
            <a:ext cx="11047615" cy="2062567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th-TH" sz="4400" b="1" dirty="0">
                <a:solidFill>
                  <a:schemeClr val="bg1"/>
                </a:solidFill>
              </a:rPr>
              <a:t>สาระสำคัญของประกาศ ก.พ.อ./ข้อบังคับและประกาศ มรภ.พิบูลสงคราม</a:t>
            </a:r>
            <a:br>
              <a:rPr lang="th-TH" sz="4400" b="1" dirty="0">
                <a:solidFill>
                  <a:schemeClr val="bg1"/>
                </a:solidFill>
              </a:rPr>
            </a:br>
            <a:r>
              <a:rPr lang="th-TH" sz="4400" b="1" dirty="0">
                <a:solidFill>
                  <a:schemeClr val="bg1"/>
                </a:solidFill>
              </a:rPr>
              <a:t>๑.  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400" b="1" dirty="0">
                <a:solidFill>
                  <a:schemeClr val="bg1"/>
                </a:solidFill>
              </a:rPr>
              <a:t>กำหนดระดับตำแหน่ง โดยการประเมินค่างาน</a:t>
            </a:r>
            <a:br>
              <a:rPr lang="th-TH" sz="4400" b="1" dirty="0">
                <a:solidFill>
                  <a:schemeClr val="bg1"/>
                </a:solidFill>
              </a:rPr>
            </a:br>
            <a:r>
              <a:rPr lang="th-TH" sz="4400" b="1" dirty="0">
                <a:solidFill>
                  <a:schemeClr val="bg1"/>
                </a:solidFill>
              </a:rPr>
              <a:t>๒. การประเมินการแต่งตั้งตัวบุคคลเข้าสู่ตำแหน่งที่สูงขึ้น</a:t>
            </a:r>
          </a:p>
        </p:txBody>
      </p:sp>
    </p:spTree>
    <p:extLst>
      <p:ext uri="{BB962C8B-B14F-4D97-AF65-F5344CB8AC3E}">
        <p14:creationId xmlns:p14="http://schemas.microsoft.com/office/powerpoint/2010/main" val="50974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2807826" y="2625379"/>
            <a:ext cx="6477000" cy="182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การประเมินค่างาน</a:t>
            </a:r>
            <a:b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2561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ท้องฟ้า">
  <a:themeElements>
    <a:clrScheme name="ท้องฟ้า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ท้องฟ้า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ท้องฟ้า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TM03457452[[fn=ท้องฟ้า]]</Template>
  <TotalTime>539</TotalTime>
  <Words>6138</Words>
  <Application>Microsoft Office PowerPoint</Application>
  <PresentationFormat>แบบจอกว้าง</PresentationFormat>
  <Paragraphs>367</Paragraphs>
  <Slides>64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TH SarabunPSK</vt:lpstr>
      <vt:lpstr>ท้องฟ้า</vt:lpstr>
      <vt:lpstr>เส้นทางความก้าวหน้า การเข้าสู่ตำแหน่งที่สูงขึ้นของบุคลากรสายสนับสนุนวิชาการ </vt:lpstr>
      <vt:lpstr>ตำแหน่งที่ต้องเตรียมการประเมินค่างาน</vt:lpstr>
      <vt:lpstr>การประเมินค่างานและการประเมินการแต่งตั้งให้ดำรงตำแหน่งที่สูงขึ้นตามโครงสร้างตำแหน่งตามประกาศ ก.พ.อ. เรื่อง มาตรฐานการกำหนดระดับตำแหน่งและการแต่งตั้งข้าราชการพลเรือนในสถาบันอุดมศึกษาให้ดำรงตำแหน่งที่สูงขึ้น พ.ศ. ๒๕๕๓ </vt:lpstr>
      <vt:lpstr>ประกาศ ก.พ.อ. เรื่อง มาตรฐานการกำหนดระดับตำแหน่งและการแต่งตั้งข้าราชการพลเรือนในสถาบันอุดมศึกษา  ให้ดำรงตำแหน่งสูงขึ้น พ.ศ.2553</vt:lpstr>
      <vt:lpstr>โครงสร้างตำแหน่งสายสนับสนุน ฯ (มาตรา 18 (ข) (ค) แห่ง พ.ร.บ. 2551 กฎ ก.พ.อ. และประกาศ ก.พ.อ. พ.ศ.2552)</vt:lpstr>
      <vt:lpstr>งานนำเสนอ PowerPoint</vt:lpstr>
      <vt:lpstr>1. การประเมินค่างาน     - ตามประกาศ ก.พ.อ. กำหนด 2. การประเมินบุคคล     - สภามหาวิทยาลัยกำหนดองค์ประกอบและแต่งตั้งกรรมการประเมินบุคคล 3. การกำหนดจำนวนและระดับตำแหน่งต้องคำนึงถึงความมีประสิทธิภาพ     ความไม่ซ้ำซ้อน ความประหยัดและไม่มีผลให้มีการเพิ่มงบประมาณ     หมวดเงินเดือน ไม่เกินร้อยละ 40 ของวงเงินงบประมาณ      (ไม่รวมงบลงทุน) ตามหนังสือ สกอ. ที่ ศธ 0509(5)/ว 1092      ลงวันที่ 4 ธันวาคม 2557 เรื่อง การกำหนดกรอบของตำแหน่ง ระดับตำแหน่ง     และการแต่งตั้งข้าราชการพลเรือนในสถาบันอุดมศึกษาให้ดำรงตำแหน่งสูงขึ้น</vt:lpstr>
      <vt:lpstr>สาระสำคัญของประกาศ ก.พ.อ./ข้อบังคับและประกาศ มรภ.พิบูลสงคราม ๑.  การกำหนดระดับตำแหน่ง โดยการประเมินค่างาน ๒. การประเมินการแต่งตั้งตัวบุคคลเข้าสู่ตำแหน่งที่สูงขึ้น</vt:lpstr>
      <vt:lpstr>การประเมินค่างาน </vt:lpstr>
      <vt:lpstr>งานนำเสนอ PowerPoint</vt:lpstr>
      <vt:lpstr>งานนำเสนอ PowerPoint</vt:lpstr>
      <vt:lpstr>การประเมินการแต่งตั้ง ฯ </vt:lpstr>
      <vt:lpstr>งานนำเสนอ PowerPoint</vt:lpstr>
      <vt:lpstr>งานนำเสนอ PowerPoint</vt:lpstr>
      <vt:lpstr>งานนำเสนอ PowerPoint</vt:lpstr>
      <vt:lpstr>ผู้ร่วมวิเคราะห์การประเมินค่างานในหน่วยงาน</vt:lpstr>
      <vt:lpstr>คณะกรรมการประเมินการแต่งตั้งเพื่อเลื่อนตำแหน่งสูงขึ้น</vt:lpstr>
      <vt:lpstr>งานนำเสนอ PowerPoint</vt:lpstr>
      <vt:lpstr>งานนำเสนอ PowerPoint</vt:lpstr>
      <vt:lpstr>โครงสร้างตำแหน่งสายสนับสนุน ฯ (มาตรา 18 (ข) (ค) แห่ง พ.ร.บ. 2551 กฎ ก.พ.อ. และประกาศ ก.พ.อ. พ.ศ.2552)</vt:lpstr>
      <vt:lpstr>ตำแหน่งที่ต้องมีการประเมินค่างาน ได้แก่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ขอบคุณค่ะ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ตำแหน่งที่ต้องเตรียมการประเมินค่างาน</dc:title>
  <dc:creator>Bussayamas</dc:creator>
  <cp:lastModifiedBy>บุษยมาศ แสงเงิน</cp:lastModifiedBy>
  <cp:revision>121</cp:revision>
  <dcterms:created xsi:type="dcterms:W3CDTF">2019-11-15T08:36:25Z</dcterms:created>
  <dcterms:modified xsi:type="dcterms:W3CDTF">2024-03-31T09:30:53Z</dcterms:modified>
</cp:coreProperties>
</file>