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7" r:id="rId14"/>
    <p:sldId id="266" r:id="rId15"/>
    <p:sldId id="269" r:id="rId16"/>
    <p:sldId id="270" r:id="rId17"/>
    <p:sldId id="271" r:id="rId18"/>
    <p:sldId id="272" r:id="rId19"/>
    <p:sldId id="273" r:id="rId20"/>
    <p:sldId id="280" r:id="rId21"/>
    <p:sldId id="281" r:id="rId22"/>
    <p:sldId id="282" r:id="rId23"/>
    <p:sldId id="274" r:id="rId24"/>
    <p:sldId id="275" r:id="rId25"/>
    <p:sldId id="276" r:id="rId26"/>
    <p:sldId id="277" r:id="rId27"/>
    <p:sldId id="278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บุษยมาศ แสงเงิน" userId="932d71958625d9e5" providerId="LiveId" clId="{BA4DE42F-0E4D-4ACF-BF56-58337B1EADC3}"/>
    <pc:docChg chg="modSld">
      <pc:chgData name="บุษยมาศ แสงเงิน" userId="932d71958625d9e5" providerId="LiveId" clId="{BA4DE42F-0E4D-4ACF-BF56-58337B1EADC3}" dt="2024-03-31T09:41:27.562" v="59" actId="1076"/>
      <pc:docMkLst>
        <pc:docMk/>
      </pc:docMkLst>
      <pc:sldChg chg="modSp mod">
        <pc:chgData name="บุษยมาศ แสงเงิน" userId="932d71958625d9e5" providerId="LiveId" clId="{BA4DE42F-0E4D-4ACF-BF56-58337B1EADC3}" dt="2024-03-31T09:41:27.562" v="59" actId="1076"/>
        <pc:sldMkLst>
          <pc:docMk/>
          <pc:sldMk cId="1975980498" sldId="278"/>
        </pc:sldMkLst>
        <pc:spChg chg="mod">
          <ac:chgData name="บุษยมาศ แสงเงิน" userId="932d71958625d9e5" providerId="LiveId" clId="{BA4DE42F-0E4D-4ACF-BF56-58337B1EADC3}" dt="2024-03-31T09:41:27.562" v="59" actId="1076"/>
          <ac:spMkLst>
            <pc:docMk/>
            <pc:sldMk cId="1975980498" sldId="278"/>
            <ac:spMk id="2" creationId="{00000000-0000-0000-0000-000000000000}"/>
          </ac:spMkLst>
        </pc:spChg>
      </pc:sldChg>
      <pc:sldChg chg="modSp mod">
        <pc:chgData name="บุษยมาศ แสงเงิน" userId="932d71958625d9e5" providerId="LiveId" clId="{BA4DE42F-0E4D-4ACF-BF56-58337B1EADC3}" dt="2024-03-31T09:38:45.851" v="51" actId="20577"/>
        <pc:sldMkLst>
          <pc:docMk/>
          <pc:sldMk cId="2236325051" sldId="279"/>
        </pc:sldMkLst>
        <pc:spChg chg="mod">
          <ac:chgData name="บุษยมาศ แสงเงิน" userId="932d71958625d9e5" providerId="LiveId" clId="{BA4DE42F-0E4D-4ACF-BF56-58337B1EADC3}" dt="2024-03-31T09:38:45.851" v="51" actId="20577"/>
          <ac:spMkLst>
            <pc:docMk/>
            <pc:sldMk cId="2236325051" sldId="279"/>
            <ac:spMk id="3" creationId="{00000000-0000-0000-0000-000000000000}"/>
          </ac:spMkLst>
        </pc:spChg>
        <pc:spChg chg="mod">
          <ac:chgData name="บุษยมาศ แสงเงิน" userId="932d71958625d9e5" providerId="LiveId" clId="{BA4DE42F-0E4D-4ACF-BF56-58337B1EADC3}" dt="2024-03-31T09:38:38.399" v="43" actId="20577"/>
          <ac:spMkLst>
            <pc:docMk/>
            <pc:sldMk cId="2236325051" sldId="279"/>
            <ac:spMk id="4" creationId="{00000000-0000-0000-0000-000000000000}"/>
          </ac:spMkLst>
        </pc:spChg>
      </pc:sldChg>
      <pc:sldChg chg="modSp mod">
        <pc:chgData name="บุษยมาศ แสงเงิน" userId="932d71958625d9e5" providerId="LiveId" clId="{BA4DE42F-0E4D-4ACF-BF56-58337B1EADC3}" dt="2024-03-31T09:40:02.482" v="52" actId="2711"/>
        <pc:sldMkLst>
          <pc:docMk/>
          <pc:sldMk cId="2313652226" sldId="280"/>
        </pc:sldMkLst>
        <pc:spChg chg="mod">
          <ac:chgData name="บุษยมาศ แสงเงิน" userId="932d71958625d9e5" providerId="LiveId" clId="{BA4DE42F-0E4D-4ACF-BF56-58337B1EADC3}" dt="2024-03-31T09:40:02.482" v="52" actId="2711"/>
          <ac:spMkLst>
            <pc:docMk/>
            <pc:sldMk cId="2313652226" sldId="280"/>
            <ac:spMk id="3" creationId="{00000000-0000-0000-0000-000000000000}"/>
          </ac:spMkLst>
        </pc:spChg>
      </pc:sldChg>
      <pc:sldChg chg="modSp mod">
        <pc:chgData name="บุษยมาศ แสงเงิน" userId="932d71958625d9e5" providerId="LiveId" clId="{BA4DE42F-0E4D-4ACF-BF56-58337B1EADC3}" dt="2024-03-31T09:40:12.785" v="53" actId="2711"/>
        <pc:sldMkLst>
          <pc:docMk/>
          <pc:sldMk cId="2921785879" sldId="281"/>
        </pc:sldMkLst>
        <pc:spChg chg="mod">
          <ac:chgData name="บุษยมาศ แสงเงิน" userId="932d71958625d9e5" providerId="LiveId" clId="{BA4DE42F-0E4D-4ACF-BF56-58337B1EADC3}" dt="2024-03-31T09:40:12.785" v="53" actId="2711"/>
          <ac:spMkLst>
            <pc:docMk/>
            <pc:sldMk cId="2921785879" sldId="281"/>
            <ac:spMk id="3" creationId="{00000000-0000-0000-0000-000000000000}"/>
          </ac:spMkLst>
        </pc:spChg>
      </pc:sldChg>
      <pc:sldChg chg="modSp mod">
        <pc:chgData name="บุษยมาศ แสงเงิน" userId="932d71958625d9e5" providerId="LiveId" clId="{BA4DE42F-0E4D-4ACF-BF56-58337B1EADC3}" dt="2024-03-31T09:40:53.645" v="58" actId="1076"/>
        <pc:sldMkLst>
          <pc:docMk/>
          <pc:sldMk cId="3462912875" sldId="282"/>
        </pc:sldMkLst>
        <pc:spChg chg="mod">
          <ac:chgData name="บุษยมาศ แสงเงิน" userId="932d71958625d9e5" providerId="LiveId" clId="{BA4DE42F-0E4D-4ACF-BF56-58337B1EADC3}" dt="2024-03-31T09:40:48.255" v="57" actId="1076"/>
          <ac:spMkLst>
            <pc:docMk/>
            <pc:sldMk cId="3462912875" sldId="282"/>
            <ac:spMk id="2" creationId="{00000000-0000-0000-0000-000000000000}"/>
          </ac:spMkLst>
        </pc:spChg>
        <pc:spChg chg="mod">
          <ac:chgData name="บุษยมาศ แสงเงิน" userId="932d71958625d9e5" providerId="LiveId" clId="{BA4DE42F-0E4D-4ACF-BF56-58337B1EADC3}" dt="2024-03-31T09:40:53.645" v="58" actId="1076"/>
          <ac:spMkLst>
            <pc:docMk/>
            <pc:sldMk cId="3462912875" sldId="282"/>
            <ac:spMk id="3" creationId="{00000000-0000-0000-0000-000000000000}"/>
          </ac:spMkLst>
        </pc:spChg>
        <pc:spChg chg="mod">
          <ac:chgData name="บุษยมาศ แสงเงิน" userId="932d71958625d9e5" providerId="LiveId" clId="{BA4DE42F-0E4D-4ACF-BF56-58337B1EADC3}" dt="2024-03-31T09:40:42.343" v="56" actId="1076"/>
          <ac:spMkLst>
            <pc:docMk/>
            <pc:sldMk cId="3462912875" sldId="282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92727" y="810334"/>
            <a:ext cx="10806545" cy="2509213"/>
          </a:xfrm>
        </p:spPr>
        <p:txBody>
          <a:bodyPr>
            <a:normAutofit fontScale="90000"/>
          </a:bodyPr>
          <a:lstStyle/>
          <a:p>
            <a:pPr algn="ctr"/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เส้นทางความก้าวหน้า การเข้าสู่ตำแหน่งที่สูงขึ้นของบุคลากรสายสนับสนุนวิชาการ</a:t>
            </a:r>
            <a:b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981295" y="4941916"/>
            <a:ext cx="8689976" cy="1371599"/>
          </a:xfrm>
        </p:spPr>
        <p:txBody>
          <a:bodyPr>
            <a:noAutofit/>
          </a:bodyPr>
          <a:lstStyle/>
          <a:p>
            <a:pPr algn="r"/>
            <a:r>
              <a:rPr lang="th-TH" sz="2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  นางบุษยมาศ  แสงเงิน</a:t>
            </a:r>
          </a:p>
          <a:p>
            <a:pPr algn="r"/>
            <a:r>
              <a:rPr lang="th-TH" sz="2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อดีตผู้อำนวยการกองบริหารงานบุคคล สังกัดสำนักงานอธิการบดี</a:t>
            </a:r>
          </a:p>
          <a:p>
            <a:pPr algn="r"/>
            <a:r>
              <a:rPr lang="th-TH" sz="2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มหาวิทยาลัยราชภัฏพิบูลสงคราม</a:t>
            </a:r>
          </a:p>
        </p:txBody>
      </p:sp>
      <p:sp>
        <p:nvSpPr>
          <p:cNvPr id="4" name="ชื่อเรื่องรอง 2"/>
          <p:cNvSpPr txBox="1">
            <a:spLocks/>
          </p:cNvSpPr>
          <p:nvPr/>
        </p:nvSpPr>
        <p:spPr>
          <a:xfrm>
            <a:off x="1903411" y="3215640"/>
            <a:ext cx="8689976" cy="13715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  <a:defRPr sz="2200" kern="1200" cap="all" baseline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th-TH" sz="3200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วันที่ 23 เมษายน พ.ศ.2567</a:t>
            </a:r>
          </a:p>
          <a:p>
            <a:r>
              <a:rPr lang="th-TH" sz="3200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มหาวิทยาลัยราชภัฏสกลนคร ทางระบบ </a:t>
            </a:r>
            <a:r>
              <a:rPr lang="en-US" sz="3200" b="1" dirty="0" err="1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ZooM</a:t>
            </a:r>
            <a:endParaRPr lang="th-TH" sz="3200" b="1" dirty="0">
              <a:solidFill>
                <a:srgbClr val="FFC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36325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689956" y="556953"/>
            <a:ext cx="10839797" cy="578565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255222" y="955964"/>
            <a:ext cx="960951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ตำแหน่งประเภทวิชาชีพเฉพาะหรือเชี่ยวชาญเฉพาะ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800" b="1" dirty="0">
                <a:solidFill>
                  <a:srgbClr val="FF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3.1 กรณีปฏิบัติงานเฉพาะด้านหรือเฉพาะทาง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sz="28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3.1.1 ระดับชำนาญการ 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ต้องประเมินตามองค์ประกอบ ดังนี้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  3.1.1.2 ผลสัมฤทธิ์ของงานตามตัวชี้วัดของตำแหน่งที่ครองอยู่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  3.1.1.3 ความรู้ความสามารถ ทักษะ และสมรรถนะที่จำเป็นสำหรับตำแหน่งที่จะประเมิน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  3.1.1.4 ผลงานที่แสดงความเป็นผู้ชำนาญการ ได้แก่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		 3.1.1.4.1 คู่มือปฏิบัติงานหลัก อย่างน้อย 1 เล่ม </a:t>
            </a:r>
            <a:r>
              <a:rPr lang="th-TH" sz="2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		 3.1.4.4.4.2 ผลงานเชิงวิเคราะห์ หรือสังเคราะห์ หรืองานวิจัย ซึ่งแสดงให้เห็นถึงการพัฒนางานในหน้าที่ อย่างน้อย 1 เรื่อง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  3.1.1.5 จริยธรรมและจรรยาบรรณทางวิชาชีพ การพิจารณากำหนดตำแหน่งระดับชำนาญการ ต้องคำนึงถึงจริยธรรมและจรรยาบรรณทางวิชาชีพตามที่กำหนดไว้ในข้อ 7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75734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689956" y="556953"/>
            <a:ext cx="10839797" cy="578565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263535" y="1047404"/>
            <a:ext cx="968432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sz="28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3.1.2 ระดับชำนาญการพิเศษ 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ต้องประเมินตามองค์ประกอบ ดังนี้</a:t>
            </a:r>
          </a:p>
          <a:p>
            <a:pPr algn="thaiDist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  3.1.1.1 ผลสัมฤทธิ์ของงานตามตัวชี้วัดของตำแหน่งที่ครองอยู่</a:t>
            </a:r>
          </a:p>
          <a:p>
            <a:pPr algn="thaiDist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  3.1.1.2 ความรู้ความสามารถ ทักษะ และสมรรถนะที่จำเป็นสำหรับตำแหน่งที่จะประเมิน</a:t>
            </a:r>
          </a:p>
          <a:p>
            <a:pPr algn="thaiDist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  3.1.1.3 ผลงานที่แสดงความเป็นผู้ชำนาญการพิเศษ ได้แก่</a:t>
            </a:r>
          </a:p>
          <a:p>
            <a:pPr algn="thaiDist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		3.1.1.3.1 ผลงานเชิงวิเคราะห์หรือสังเคราะห์ ซึ่งแสดงให้เห็นถึงการพัฒนางานของหน่วยงาน อย่างน้อย 1 เรื่อง </a:t>
            </a:r>
            <a:r>
              <a:rPr lang="th-TH" sz="2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</a:p>
          <a:p>
            <a:pPr algn="thaiDist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		3.1.1.3.2 งานวิจัย หรือผลงานลักษณะอื่นที่เป็นประโยชน์ต่อหน่วยงาน อย่างน้อย 1 เรื่อง/รายการ</a:t>
            </a:r>
          </a:p>
          <a:p>
            <a:pPr algn="thaiDist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		3.1.1.3.3 จริยธรรมและจรรยาบรรณทางวิชาชีพ การพิจารณากำหนดตำแหน่งระดับชำนาญการพิเศษ ต้องคำนึงถึงจริยธรรมและจรรยาบรรณทางวิชาชีพ ตามที่กำหนดไว้ในข้อ 7</a:t>
            </a:r>
          </a:p>
          <a:p>
            <a:pPr algn="thaiDist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2449737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689956" y="764771"/>
            <a:ext cx="10839797" cy="537420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กล่องข้อความ 1"/>
          <p:cNvSpPr txBox="1"/>
          <p:nvPr/>
        </p:nvSpPr>
        <p:spPr>
          <a:xfrm>
            <a:off x="1022465" y="1122219"/>
            <a:ext cx="982564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sz="32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3.1.3 ระดับเชี่ยวชาญ ต้องประเมินตามองค์ประกอบ ดังนี้</a:t>
            </a:r>
          </a:p>
          <a:p>
            <a:r>
              <a:rPr lang="th-TH" sz="32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 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3.1.3.1 ผลสัมฤทธิ์ของงานตามตัวชี้วัดของตำแหน่งที่ครองอยู่</a:t>
            </a:r>
          </a:p>
          <a:p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  3.1.3.2 ความรู้ความสามารถ ทักษะ และสมรรถนะที่จำเป็นสำหรับตำแหน่งที่จะประเมิน</a:t>
            </a:r>
          </a:p>
          <a:p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  3.1.3.3 ผลงานที่แสดงความเป็นผู้เชี่ยวชาญ ได้แก่</a:t>
            </a:r>
          </a:p>
          <a:p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		3.1.3.3.1 ผลงานเชิงวิเคราะห์หรือสังเคราะห์หรือผลงานลักษณะอื่น ซึ่งแสดงให้เห็นถึงการพัฒนางานของสถาบันอุดมศึกษา อย่างน้อย 1 เรื่อง/รายการ และ</a:t>
            </a:r>
          </a:p>
          <a:p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		3.1.3.3.2 งานวิจัยซึ่งได้รับการตีพิมพ์เผยแร่ในระดับชาติ หรือระดับนานาชาติ อย่างน้อย 1 เรื่อง</a:t>
            </a:r>
          </a:p>
          <a:p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827449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656705" y="914400"/>
            <a:ext cx="10839797" cy="502088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กล่องข้อความ 1"/>
          <p:cNvSpPr txBox="1"/>
          <p:nvPr/>
        </p:nvSpPr>
        <p:spPr>
          <a:xfrm>
            <a:off x="1396537" y="1504604"/>
            <a:ext cx="936013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  3.1.3.4 การใช้ความรู้ความสามารถในงานสนับสนุนงานบริการวิชาการหรืองานวิชาชีพบริการต่อสังคม เช่น การให้ความเห็น คำแนะนำ หรือเสนอแนะ การให้คำปรึกษาแนะนำ การอบรมและเผยแพร่ความรู้เกี่ยวกับหลักการ แนวทาง ระบบ รูปแบบ เทคนิคและวิธีการในการแก้ไขปัญหาหรือการพัฒนางานสนับสนุน งานบริการวิชาการหรืองานวิชาชีพนั้น ๆ 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  3.1.3.5 จริยธรรมและจรรยาบรรณทางวิชาชีพ การพิจารณากำหนดตำแหน่งระดับเชี่ยวชาญ ต้องคำนึงถึงจริยธรรมและจรรยาบรรณทางวิชาชีพ ตามที่กำหนดไว้ในข้อ 7</a:t>
            </a:r>
          </a:p>
        </p:txBody>
      </p:sp>
    </p:spTree>
    <p:extLst>
      <p:ext uri="{BB962C8B-B14F-4D97-AF65-F5344CB8AC3E}">
        <p14:creationId xmlns:p14="http://schemas.microsoft.com/office/powerpoint/2010/main" val="3782996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689956" y="648393"/>
            <a:ext cx="10839797" cy="557784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221971" y="1064029"/>
            <a:ext cx="987552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3.1.4 ระดับเชี่ยวชาญพิเศษ ต้องประเมินตามองค์ประกอบ ดังนี้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   3.1.4.1 ผลสัมฤทธิ์ของงานตามตัวชี้วัดของตำแหน่งที่ครองอยู่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   3.1.4.2 ความรู้ความสามารถ ทักษะ และสมรรถนะที่จำเป็นสำหรับตำแหน่งที่จะประเมิน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   3.1.4.3 ผลงานที่แสดงความเป็นผู้เชี่ยวชาญพิเศษ ได้แก่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	        3.1.4.1 ผลงานเชิงวิเคราะห์หรือสังเคราะห์หรือผลงานลักษณะอื่น ซึ่งแสดงให้เห็นถึงการพัฒนางานของสถาบันอุดมศึกษา อย่างน้อย 1 เรื่อง/รายการ และ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		   3.1.4.2 งานวิจัย ซึ่งได้รับการตีพิมพ์เผยแพร่ในระดับชาติ หรือระดับนานาชาติ อย่างน้อย 1 เรื่อง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11167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689956" y="556952"/>
            <a:ext cx="10839797" cy="600164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กล่องข้อความ 1"/>
          <p:cNvSpPr txBox="1"/>
          <p:nvPr/>
        </p:nvSpPr>
        <p:spPr>
          <a:xfrm>
            <a:off x="1122217" y="556953"/>
            <a:ext cx="1004177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3.1.4.4 การใช้ความรู้ความสามารถในงานสนับสนุนงานบริการวิชาการหรืองานวิชาชีพบริการต่อสังคม เช่น การให้ความเห็น คำแนะนำ หรือเสนอแนะ การให้คำปรึกษาแนะนำ การอบรมและเผยแพร่ความรู้เกี่ยวกับหลักการ แนวทาง ระบบ รูปแบบ เทคนิคและวิธีการในการแก้ไขปัญหาหรือการพัฒนางานสนับสนุน งานบริการวิชาการหรืองานวิชาชีพนั้น ๆ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3.1.4.5  ความเป็นที่ยอมรับในงานด้านนั้น ๆ หรือในวงวิชาการหรือวิชาชีพ หมายถึง ผลงานได้รับการยอมรับ ยกย่อง หรือได้รับรางวัลในระดับชาติ หรือผลการปฏิบัติงานสนับสนุน งานบริการวิชาการหรืองานวิชาชีพ หรือในงานที่เกี่ยวข้อง ซึ่งเป็นที่ยอมรับอย่างกว้างขวางในระดับชาติ หรือระดับนานาชาติ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3.1.4.6 จริยธรรมและจรรยาบรรณทางวิชาชีพ การพิจารณากำหนดตำแหน่งระดับเชี่ยวชาญพิเศษ ต้องคำนึงถึงจริยธรรมและจรรยาบรรณทางวิชาชีพ ตามที่กำหนดไว้ในข้อ 7</a:t>
            </a:r>
          </a:p>
        </p:txBody>
      </p:sp>
    </p:spTree>
    <p:extLst>
      <p:ext uri="{BB962C8B-B14F-4D97-AF65-F5344CB8AC3E}">
        <p14:creationId xmlns:p14="http://schemas.microsoft.com/office/powerpoint/2010/main" val="195533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689956" y="681643"/>
            <a:ext cx="10839797" cy="534508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กล่องข้อความ 1"/>
          <p:cNvSpPr txBox="1"/>
          <p:nvPr/>
        </p:nvSpPr>
        <p:spPr>
          <a:xfrm>
            <a:off x="1280160" y="1187624"/>
            <a:ext cx="952638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200" b="1" dirty="0">
                <a:solidFill>
                  <a:srgbClr val="FF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3.2 กรณีปฏิบัติหน้าที่หัวหน้าหน่วยงานที่มีลักษณะใช้วิชาชีพและไม่ได้ใช้วิชาชีพ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sz="32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3.2.1 ดำรงตำแหน่งระดับชำนาญการ ระดับชำนาญการพิเศษ และระดับเชี่ยวชาญ ที่ปฏิบัติหน้าที่หัวหน้าหน่วยงาน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ต้องประเมินตามองค์ประกอบ ดังนี้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  3.2.1.1 ผลสัมฤทธิ์ของงานตามตัวชี้วัดของตำแหน่งที่ครองอยู่และแนวคิดในการพัฒนาปรับปรุงงานในตำแหน่งใหม่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  3.2.1.2 ความรู้ความสามารถ ทักษะ และสมรรถนะที่จำเป็นสำหรับตำแหน่งที่จะประเมิน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  3.2.1.3 สมรรถนะทางการบริหาร</a:t>
            </a:r>
          </a:p>
          <a:p>
            <a:pPr algn="thaiDist"/>
            <a:endParaRPr lang="th-TH" sz="3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602597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689956" y="1022465"/>
            <a:ext cx="10839797" cy="480475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endParaRPr lang="th-TH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กล่องข้อความ 1"/>
          <p:cNvSpPr txBox="1"/>
          <p:nvPr/>
        </p:nvSpPr>
        <p:spPr>
          <a:xfrm>
            <a:off x="1197032" y="1886989"/>
            <a:ext cx="98256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ผลงานที่นำเสนอเพื่อประกอบการพิจารณา อย่างน้อยต้องมีเงื่อนไข ดังต่อไปนี้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1. ต้องมิใช่ผลงานที่เป็นส่วนหนึ่งของการศึกษาและการฝึกอบรม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2. ต้องมิใช่ผลงานเดิมที่เคยใช้ในการประเมินแต่งตั้งให้ดำรงตำแหน่งในระดับที่สูงขึ้นมาแล้ว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3. กรณีที่เป็นผลงานร่วมต้องระบุการมีส่วนร่วมและมีคำรับรองจากผู้มีส่วนร่วม</a:t>
            </a:r>
          </a:p>
        </p:txBody>
      </p:sp>
    </p:spTree>
    <p:extLst>
      <p:ext uri="{BB962C8B-B14F-4D97-AF65-F5344CB8AC3E}">
        <p14:creationId xmlns:p14="http://schemas.microsoft.com/office/powerpoint/2010/main" val="24303765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689956" y="556953"/>
            <a:ext cx="10839797" cy="578565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กล่องข้อความ 1"/>
          <p:cNvSpPr txBox="1"/>
          <p:nvPr/>
        </p:nvSpPr>
        <p:spPr>
          <a:xfrm>
            <a:off x="1388225" y="964277"/>
            <a:ext cx="977576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8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คู่มือปฏิบัติงานหลัก </a:t>
            </a:r>
            <a:r>
              <a:rPr lang="th-TH" sz="2800" b="1" dirty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หมายถึง เอกสารแสดงเส้นทางการทำงานในงานหลักของตำแหน่งตั้งแต่จุดเริ่มต้นจนสิ้นสุดกระบวนการ โดยระบุขั้นตอนและรายละเอียดของกระบวนการต่าง ๆ ในการปฏิบัติงาน กฎ ระเบียบที่เกี่ยวข้องในการปฏิบัติงาน ตลอดจนแนวทางแก้ไขปัญหาและข้อเสนอแนะในการปฏิบัติงาน ดังกล่าว ซึ่งต้องใช้ประกอบการปฏิบัติงานมาแล้ว และต้องมีการปรับปรุงเปลี่ยนแปลง เมื่อมีการเปลี่ยนแปลงการปฏิบัติงาน</a:t>
            </a:r>
          </a:p>
          <a:p>
            <a:pPr algn="thaiDist"/>
            <a:r>
              <a:rPr lang="th-TH" sz="28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(เดิม) โครงร่างคู่มือปฏิบัติงานหลัก ประกอบด้วย (หมดเขต 30 กันยายน 2564)</a:t>
            </a:r>
          </a:p>
          <a:p>
            <a:pPr algn="thaiDist"/>
            <a:r>
              <a:rPr lang="th-TH" sz="2800" b="1" dirty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- คำนำ</a:t>
            </a:r>
          </a:p>
          <a:p>
            <a:pPr algn="thaiDist"/>
            <a:r>
              <a:rPr lang="th-TH" sz="2800" b="1" dirty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- สารบัญ</a:t>
            </a:r>
          </a:p>
          <a:p>
            <a:pPr algn="thaiDist"/>
            <a:r>
              <a:rPr lang="th-TH" sz="2800" b="1" dirty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บทนำ ประกอบด้วย ความเป็นมา/ความจำเป็น/ความสำคัญ วัตถุประสงค์ ประโยชน์ที่คาดว่าจะได้รับ ขอบเขต นิยามศัพท์เฉพาะ/คำจำกัดความ</a:t>
            </a:r>
          </a:p>
          <a:p>
            <a:pPr algn="thaiDist"/>
            <a:r>
              <a:rPr lang="th-TH" sz="2800" b="1" dirty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บทบาทหน้าที่ความรับผิดชอบ ประกอบด้วย บทบาทหน้าที่ความรับผิดชอบของตำแหน่ง ลักษณะงานที่ปฏิบัติ คำบรรยายลักษณะงาน (</a:t>
            </a:r>
            <a:r>
              <a:rPr lang="en-US" sz="2800" b="1" dirty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Job Description</a:t>
            </a:r>
            <a:r>
              <a:rPr lang="th-TH" sz="2800" b="1" dirty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โครงสร้าง/การบริหารจัดการ (ถ้ามี)</a:t>
            </a:r>
          </a:p>
          <a:p>
            <a:pPr algn="thaiDist"/>
            <a:br>
              <a:rPr lang="th-TH" sz="2800" b="1" dirty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sz="2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965550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689956" y="831273"/>
            <a:ext cx="10839797" cy="527026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endParaRPr lang="th-TH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กล่องข้อความ 1"/>
          <p:cNvSpPr txBox="1"/>
          <p:nvPr/>
        </p:nvSpPr>
        <p:spPr>
          <a:xfrm>
            <a:off x="1197032" y="1554480"/>
            <a:ext cx="970926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หลักเกณฑ์วิธีการปฏิบัติงานและเงื่อนไข ประกอบด้วย หลักเกณฑ์การปฏิบัติงาน วิธีการปฏิบัติงาน เงื่อนไข/ข้อสังเกต/ข้อควรระวัง/สิ่งที่ควรคำนึงในการปฏิบัติ แนวคิด/งานวิจัยที่เกี่ยวข้อง</a:t>
            </a:r>
          </a:p>
          <a:p>
            <a:pPr algn="thaiDist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เทคนิคในการปฏิบัติงาน ประกอบด้วย กิจกรรม/แผนปฏิบัติงาน ขั้นตอนการปฏิบัติงาน วิธีการติดตามและประเมินผลการปฏิบัติงาน จรรยาบรรณ/คุณธรรม/จริยธรรมในการปฏิบัติงาน</a:t>
            </a:r>
          </a:p>
          <a:p>
            <a:pPr algn="thaiDist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 ปัญหาอุปสรรคและแนวทางแก้ไขและการพัฒนางาน ประกอบด้วย ปัญหาอุปสรรคในการปฏิบัติงาน แนวทางแก้ไขและพัฒนา ข้อเสนอแนะ</a:t>
            </a:r>
          </a:p>
          <a:p>
            <a:pPr algn="thaiDist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- บรรณานุกรม</a:t>
            </a:r>
          </a:p>
          <a:p>
            <a:pPr algn="thaiDist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- ภาคผนวก (ถ้ามี)</a:t>
            </a:r>
          </a:p>
          <a:p>
            <a:pPr algn="thaiDist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- ประวัติผู้เขียน</a:t>
            </a:r>
          </a:p>
        </p:txBody>
      </p:sp>
    </p:spTree>
    <p:extLst>
      <p:ext uri="{BB962C8B-B14F-4D97-AF65-F5344CB8AC3E}">
        <p14:creationId xmlns:p14="http://schemas.microsoft.com/office/powerpoint/2010/main" val="3650786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81891" y="2013835"/>
            <a:ext cx="10798232" cy="1646302"/>
          </a:xfrm>
        </p:spPr>
        <p:txBody>
          <a:bodyPr/>
          <a:lstStyle/>
          <a:p>
            <a:pPr algn="ctr"/>
            <a:r>
              <a:rPr lang="th-TH" sz="6000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ผลงานที่ต้องนำส่งเพื่อประเมินเข้าสู่ตำแหน่งที่สูงขึ้น</a:t>
            </a:r>
          </a:p>
        </p:txBody>
      </p:sp>
    </p:spTree>
    <p:extLst>
      <p:ext uri="{BB962C8B-B14F-4D97-AF65-F5344CB8AC3E}">
        <p14:creationId xmlns:p14="http://schemas.microsoft.com/office/powerpoint/2010/main" val="17810033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698268" y="914400"/>
            <a:ext cx="10839797" cy="527026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endParaRPr lang="th-TH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2144685" y="1533597"/>
            <a:ext cx="838754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คู่มือปฏิบัติงานหลัก (แบบใหม่)</a:t>
            </a:r>
          </a:p>
          <a:p>
            <a:pPr algn="thaiDist"/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ประกอบด้วย</a:t>
            </a:r>
          </a:p>
          <a:p>
            <a:pPr algn="thaiDist"/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คำนำ</a:t>
            </a:r>
          </a:p>
          <a:p>
            <a:pPr algn="thaiDist"/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สารบัญ</a:t>
            </a:r>
          </a:p>
          <a:p>
            <a:pPr algn="thaiDist"/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ส่วนที่ 1 บริบทมหาวิทยาลัย</a:t>
            </a:r>
          </a:p>
          <a:p>
            <a:pPr algn="thaiDist"/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ประวัติของมหาวิทยาลัย</a:t>
            </a:r>
          </a:p>
          <a:p>
            <a:pPr algn="thaiDist"/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โครงสร้างการบริหารมหาวิทยาลัย</a:t>
            </a:r>
          </a:p>
          <a:p>
            <a:pPr algn="thaiDist"/>
            <a:endParaRPr lang="th-TH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6522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698268" y="914400"/>
            <a:ext cx="10839797" cy="527026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endParaRPr lang="th-TH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2119746" y="1225689"/>
            <a:ext cx="838754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ส่วนที่ 2  บริบทของหน่วยงานที่สังกัด</a:t>
            </a:r>
          </a:p>
          <a:p>
            <a:pPr algn="thaiDist"/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บริบทของสำนักงานอธิการบดี</a:t>
            </a:r>
          </a:p>
          <a:p>
            <a:pPr algn="thaiDist"/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ประวัติของสำนักงานอธิการบดี</a:t>
            </a:r>
          </a:p>
          <a:p>
            <a:pPr algn="thaiDist"/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โครงสร้างการบริหารของสำนักงานอธิการบดี</a:t>
            </a:r>
          </a:p>
          <a:p>
            <a:pPr algn="thaiDist"/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โครงสร้างการบริหารของกอง</a:t>
            </a:r>
          </a:p>
          <a:p>
            <a:pPr algn="thaiDist"/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โครงสร้างการบริหารของงาน</a:t>
            </a:r>
          </a:p>
          <a:p>
            <a:pPr algn="thaiDist"/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บริบทของคณะ/สำนัก/สถาบัน</a:t>
            </a:r>
          </a:p>
          <a:p>
            <a:pPr algn="thaiDist"/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ประวัติของหน่วยงาน</a:t>
            </a:r>
          </a:p>
          <a:p>
            <a:pPr algn="thaiDist"/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โครงสร้างการบริหารของหน่วยงาน</a:t>
            </a:r>
          </a:p>
          <a:p>
            <a:pPr algn="thaiDist"/>
            <a:endParaRPr lang="th-TH" sz="36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217858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698268" y="1107996"/>
            <a:ext cx="10839797" cy="527026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endParaRPr lang="th-TH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1912690" y="1577986"/>
            <a:ext cx="858620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ส่วนที่ 3  ขั้นตอนการปฏิบัติงาน</a:t>
            </a:r>
          </a:p>
          <a:p>
            <a:pPr algn="thaiDist"/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นำงานที่ได้วิเคราะห์ไว้ซึ่งถือเป็นหัวใจของคู่มือปฏิบัติงานหลักมาจัดทำ </a:t>
            </a:r>
            <a:r>
              <a:rPr lang="en-US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Flow Chart</a:t>
            </a:r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แล้วรวบรวมนำมาเป็นส่วนที่ 3</a:t>
            </a:r>
          </a:p>
          <a:p>
            <a:pPr algn="thaiDist"/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บรรณานุกรม (ถ้ามี)</a:t>
            </a:r>
          </a:p>
          <a:p>
            <a:pPr algn="thaiDist"/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ภาคผนวก (ถ้ามี)</a:t>
            </a:r>
          </a:p>
          <a:p>
            <a:pPr algn="thaiDist"/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ประวัติของผู้เขียน</a:t>
            </a:r>
          </a:p>
          <a:p>
            <a:pPr algn="thaiDist"/>
            <a:endParaRPr lang="th-TH" sz="36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กล่องข้อความ 1"/>
          <p:cNvSpPr txBox="1"/>
          <p:nvPr/>
        </p:nvSpPr>
        <p:spPr>
          <a:xfrm>
            <a:off x="698268" y="4963529"/>
            <a:ext cx="108397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solidFill>
                  <a:srgbClr val="0000FF"/>
                </a:solidFill>
              </a:rPr>
              <a:t>ตามมติที่ประชุม กบม. มรภ.พิบูลสงคราม ครั้งที่ 125/2564 เมื่อวันที่ 25 กุมภาพันธ์ 2564</a:t>
            </a:r>
          </a:p>
        </p:txBody>
      </p:sp>
    </p:spTree>
    <p:extLst>
      <p:ext uri="{BB962C8B-B14F-4D97-AF65-F5344CB8AC3E}">
        <p14:creationId xmlns:p14="http://schemas.microsoft.com/office/powerpoint/2010/main" val="34629128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689956" y="556953"/>
            <a:ext cx="10839797" cy="578565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กล่องข้อความ 1"/>
          <p:cNvSpPr txBox="1"/>
          <p:nvPr/>
        </p:nvSpPr>
        <p:spPr>
          <a:xfrm>
            <a:off x="1429789" y="1172095"/>
            <a:ext cx="940169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โครงร่างผลงานเชิงวิเคราะห์</a:t>
            </a:r>
          </a:p>
          <a:p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คำนำ							- สารบัญ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บทนำ ประกอบด้วย ความเป็นมาและเหตุผลความจำเป็นของการวิเคราะห์ วัตถุประสงค์ในการวิเคราะห์ ขอบเขตของการวิเคราะห์ ประโยชน์การวิเคราะห์ต่อการพัฒนางานในหน้าที่ นิยามศัพท์เฉพาะ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แนวคิด ทฤษฎี และงานวิเคราะห์/วิจัยที่เกี่ยวข้อง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วิธีการวิเคราะห์ ประกอบด้วย ประชาการ/กลุ่มตัวอย่าง หรือแหล่งข้อมูล เครื่องมือที่ใช้ในการวิเคราะห์ การเก็บรวบรวมข้อมูล สถิติที่ใช้ในการวิเคราะห์ (ถ้ามี) วิธีการวิเคราะห์ข้อมูลและการนำเสนอ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ผลการวิเคราะห์							5. สรุปผล และข้อเสนอแนะ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- บรรณานุกรม					- ภาคผนวก (ถ้ามี)</a:t>
            </a:r>
          </a:p>
          <a:p>
            <a:endParaRPr lang="th-TH" sz="2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185190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689956" y="556953"/>
            <a:ext cx="10839797" cy="578565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กล่องข้อความ 1"/>
          <p:cNvSpPr txBox="1"/>
          <p:nvPr/>
        </p:nvSpPr>
        <p:spPr>
          <a:xfrm>
            <a:off x="1487978" y="1088967"/>
            <a:ext cx="92770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โครงร่างผลงานเชิงสังเคราะห์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- คำนำ							- สารบัญ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บทนำ ประกอบด้วย ความเป็นมาและเหตุผลความจำเป็นของการสังเคราะห์ วัตถุประสงค์ในการสังเคราะห์ ขอบเขตของการสังเคราะห์ ประโยชน์การสังเคราะห์ต่อการพัฒนางานในหน้าที่ นิยามศัพท์เฉพาะ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แนวคิด ทฤษฎี และงานวิเคราะห์/วิจัยที่เกี่ยวข้อง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วิธีการสังเคราะห์ ประกอบด้วย แหล่งข้อมูล เครื่องมือที่ใช้ในการสังเคราะห์ ขั้นตอนการสังเคราะห์ วิธีการสังเคราะห์ข้อมูล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ผลการสังเคราะห์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 สรุปผล และข้อเสนอแนะ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- บรรณานุกรม					- ภาคผนวก (ถ้ามี)</a:t>
            </a:r>
          </a:p>
        </p:txBody>
      </p:sp>
    </p:spTree>
    <p:extLst>
      <p:ext uri="{BB962C8B-B14F-4D97-AF65-F5344CB8AC3E}">
        <p14:creationId xmlns:p14="http://schemas.microsoft.com/office/powerpoint/2010/main" val="1506866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689956" y="556953"/>
            <a:ext cx="10839797" cy="578565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กล่องข้อความ 1"/>
          <p:cNvSpPr txBox="1"/>
          <p:nvPr/>
        </p:nvSpPr>
        <p:spPr>
          <a:xfrm>
            <a:off x="1413163" y="972589"/>
            <a:ext cx="921881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8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มหาวิทยาลัยต้องออกประกาศมหาวิทยาลัย </a:t>
            </a:r>
            <a:r>
              <a:rPr lang="th-TH" sz="28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 เกณฑ์การแต่งตั้งและระดับคุณภาพของผลงานวิจัยและผลงานในลักษณะอื่น และแบบประเมินงานวิจัย แบบประเมินคู่มือปฏิบัติงานหลัก แบบประเมินผลงานเชิงวิเคราะห์ และแบบประเมินผลงานเชิงสังเคราะห์ สำหรับกำหนดระดับตำแหน่งสูงขึ้น เช่น</a:t>
            </a:r>
          </a:p>
          <a:p>
            <a:pPr algn="thaiDist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คำนิยาม เช่น ผลงานวิจัย คู่มือปฏิบัติงาน ผลงานในลักษณะอื่น</a:t>
            </a:r>
          </a:p>
          <a:p>
            <a:pPr algn="thaiDist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การเผยแพร่ผลงาน</a:t>
            </a:r>
          </a:p>
          <a:p>
            <a:pPr algn="thaiDist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เกณฑ์การแต่งตั้ง เช่น ตำแหน่งระดับชำนาญการพิเศษ มีคุณภาพผลงานอยู่ในระดับใด</a:t>
            </a:r>
          </a:p>
          <a:p>
            <a:pPr algn="thaiDist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3.1 วิธีปกติ  อยู่ในระดับดี		3.2 วิธีพิเศษ  อยู่ในระดับดีมาก</a:t>
            </a:r>
          </a:p>
          <a:p>
            <a:pPr algn="thaiDist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ระดับคุณภาพของผลงานวิจัย</a:t>
            </a:r>
          </a:p>
          <a:p>
            <a:pPr algn="thaiDist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4.1 คะแนนกี่ </a:t>
            </a: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% 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เท่ากับ ดีเด่น ดีมาก ดี ปรับปรุง ไม่ผ่านการประเมิน</a:t>
            </a:r>
          </a:p>
          <a:p>
            <a:pPr algn="thaiDist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4.2 ความหมายของระดับดีเด่น ดีมาก ดี (มีคำบรรยายความหมายแต่ละระดับให้ชัดเจนขึ้น)</a:t>
            </a:r>
          </a:p>
        </p:txBody>
      </p:sp>
    </p:spTree>
    <p:extLst>
      <p:ext uri="{BB962C8B-B14F-4D97-AF65-F5344CB8AC3E}">
        <p14:creationId xmlns:p14="http://schemas.microsoft.com/office/powerpoint/2010/main" val="5006660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689956" y="556953"/>
            <a:ext cx="10839797" cy="578565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กล่องข้อความ 1"/>
          <p:cNvSpPr txBox="1"/>
          <p:nvPr/>
        </p:nvSpPr>
        <p:spPr>
          <a:xfrm>
            <a:off x="1612669" y="1537855"/>
            <a:ext cx="920218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8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มหาวิทยาลัยต้องออกประกาศมหาวิทยาลัย</a:t>
            </a:r>
            <a:r>
              <a:rPr lang="th-TH" sz="28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algn="thaiDist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แบบรับรองจริยธรรมและจรรยาบรรณทางวิชาชีพของบุคลากรสายสนับสนุน ฯ </a:t>
            </a:r>
          </a:p>
          <a:p>
            <a:pPr algn="thaiDist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- ส่วนที่ 1 โดย ผู้ขอรับการประเมินเป็นผู้รับรองผลของการละเมิดจริยธรรมและจรรยาบรรณทางวิชาชีพ</a:t>
            </a:r>
          </a:p>
          <a:p>
            <a:pPr algn="thaiDist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- ส่วนที่ 2 สำหรับหน่วยงาน หน่วยงานได้รับทราบและตรวจสอบในเบื้องต้นแล้ว หัวหน้าหน่วยงาน เป็นผู้รับรอง</a:t>
            </a:r>
          </a:p>
          <a:p>
            <a:pPr algn="thaiDist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มหาวิทยาลัยต้องออกแบบประเมินเพื่อแต่งตั้งบุคลากรให้ดำรงตำแหน่งสูงขึ้น เป็นไปตามแบบที่มหาวิทยาลัยกำหนดให้เป็นไปตามประกาศ ก.พ.อ.</a:t>
            </a:r>
            <a:endParaRPr lang="th-TH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001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43492" y="2674056"/>
            <a:ext cx="9688637" cy="1320800"/>
          </a:xfrm>
        </p:spPr>
        <p:txBody>
          <a:bodyPr>
            <a:normAutofit/>
          </a:bodyPr>
          <a:lstStyle/>
          <a:p>
            <a:pPr algn="ctr"/>
            <a:r>
              <a:rPr lang="th-TH" sz="6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ขอบคุณค่ะ</a:t>
            </a:r>
          </a:p>
        </p:txBody>
      </p:sp>
    </p:spTree>
    <p:extLst>
      <p:ext uri="{BB962C8B-B14F-4D97-AF65-F5344CB8AC3E}">
        <p14:creationId xmlns:p14="http://schemas.microsoft.com/office/powerpoint/2010/main" val="1975980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461721" cy="1320800"/>
          </a:xfrm>
        </p:spPr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คำนิยาม และแบบแสดงหลักฐานการมีส่วนร่วมในผลงานให้เป็นไปตามที่กำหนดไว้ในเอกสารแนบ 5 และ 6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4" y="2160589"/>
            <a:ext cx="10137524" cy="3880773"/>
          </a:xfrm>
        </p:spPr>
        <p:txBody>
          <a:bodyPr>
            <a:normAutofit lnSpcReduction="10000"/>
          </a:bodyPr>
          <a:lstStyle/>
          <a:p>
            <a:pPr algn="thaiDist"/>
            <a:r>
              <a:rPr lang="th-TH" sz="28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คำนิยาม</a:t>
            </a:r>
          </a:p>
          <a:p>
            <a:pPr algn="thaiDist"/>
            <a:r>
              <a:rPr lang="th-TH" sz="2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การประเมินค่างาน  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หมายถึง  กระบวนการวัดคุณค่างานของตำแหน่ง โดยนำงานมาเปรียบเทียบกันภายใต้องค์ประกอบที่เป็นตัววัดหลักเพื่อตีค่างาน</a:t>
            </a:r>
          </a:p>
          <a:p>
            <a:pPr algn="thaiDist"/>
            <a:r>
              <a:rPr lang="th-TH" sz="2800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ผลสัมฤทธิ์ของงาน  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หมายถึง  งานที่ปฏิบัติได้ผลผลิตตามเป้าหมาย และเกิดผลลัพธ์ตรงตามวัตถุประสงค์</a:t>
            </a:r>
          </a:p>
          <a:p>
            <a:pPr algn="thaiDist"/>
            <a:r>
              <a:rPr lang="th-TH" sz="2800" b="1" dirty="0">
                <a:solidFill>
                  <a:srgbClr val="FF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สมรรถนะในการปฏิบัติงาน  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หมายถึง  คุณลักษณะเชิงพฤติกรรมที่ส่งเสริมการปฏิบัติงาน ซึ่งกำหนดขึ้นเพื่อหล่อหลอมค่านิยมและพฤติกรรมที่พึงประสงค์</a:t>
            </a:r>
          </a:p>
          <a:p>
            <a:pPr algn="thaiDist"/>
            <a:r>
              <a:rPr lang="th-TH" sz="28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ผลงานในลักษณะต่าง ๆ 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ดังนี้</a:t>
            </a:r>
          </a:p>
        </p:txBody>
      </p:sp>
    </p:spTree>
    <p:extLst>
      <p:ext uri="{BB962C8B-B14F-4D97-AF65-F5344CB8AC3E}">
        <p14:creationId xmlns:p14="http://schemas.microsoft.com/office/powerpoint/2010/main" val="1043265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มุมมน 4"/>
          <p:cNvSpPr/>
          <p:nvPr/>
        </p:nvSpPr>
        <p:spPr>
          <a:xfrm>
            <a:off x="731520" y="307569"/>
            <a:ext cx="10631978" cy="61846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1192876" y="895002"/>
            <a:ext cx="9846426" cy="5525193"/>
          </a:xfrm>
        </p:spPr>
        <p:txBody>
          <a:bodyPr>
            <a:normAutofit/>
          </a:bodyPr>
          <a:lstStyle/>
          <a:p>
            <a:r>
              <a:rPr lang="th-TH" sz="3200" b="1" dirty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sz="32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คู่มือปฏิบัติงานหลัก </a:t>
            </a:r>
            <a:r>
              <a:rPr lang="th-TH" sz="3200" b="1" dirty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หมายถึง เอกสารแสดงเส้นทางการทำงานในงานหลัก    ของตำแหน่งตั้งแต่จุดเริ่มต้นจนสิ้นสุดกระบวนการ โดยระบุขั้นตอนและรายละเอียดของกระบวนการต่าง ๆ ในการปฏิบัติงาน กฎ ระเบียบที่เกี่ยวข้องในการปฏิบัติงาน ตลอดจนแนวทางแก้ไขปัญหาและข้อเสนอแนะในการปฏิบัติงาน ดังกล่าว ซึ่งต้องใช้ประกอบการปฏิบัติงานมาแล้ว และต้องมีการปรับปรุงเปลี่ยนแปลง เมื่อมีการเปลี่ยนแปลงการปฏิบัติงาน</a:t>
            </a:r>
            <a:br>
              <a:rPr lang="th-TH" sz="3200" b="1" dirty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b="1" dirty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sz="3200" b="1" u="sng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ผลงานเชิงวิเคราะห์  </a:t>
            </a:r>
            <a:r>
              <a:rPr lang="th-TH" sz="3200" b="1" dirty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หมายถึง ผลงานที่แสดงการแยกแยะองค์ประกอบต่าง ๆ ของเรื่องอย่างมีระบบ มีการศึกษาในแต่ละองค์ประกอบและความสัมพันธ์ขององค์ประกอบต่าง ๆ เพื่อให้เกิดความรู้ความเข้าใจในเรื่องนั้น ๆ ซึ่งเป็นประโยชน์ต่องานของหน่วยงานหรือมหาวิทยาลัย</a:t>
            </a:r>
            <a:br>
              <a:rPr lang="th-TH" sz="3200" b="1" dirty="0">
                <a:solidFill>
                  <a:schemeClr val="bg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sz="3200" b="1" dirty="0">
              <a:solidFill>
                <a:schemeClr val="bg2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78304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731520" y="290944"/>
            <a:ext cx="10631978" cy="61846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371600" y="552970"/>
            <a:ext cx="935181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3. ผลงานเชิงสังเคราะห์  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หมายถึง ผลงานที่แสดงการรวบรวมเนื้อหาสาระต่าง ๆ หรือองค์ประกอบต่าง ๆ เข้าด้วยกัน โดยต้องอาศัยความคิดสร้างสรรค์ในการสร้างรูปแบบหรือโครงสร้างเบื้องต้น เพื่อให้เกิดแนวทางหรือเทคนิควิธีการใหม่ในเรื่องนั้น ๆ ซึ่งเป็นประโยชน์ต่องานของหน่วยงานหรือมหาวิทยาลัย</a:t>
            </a:r>
          </a:p>
          <a:p>
            <a:pPr algn="thaiDist"/>
            <a:r>
              <a:rPr lang="th-TH" sz="2800" b="1" dirty="0">
                <a:solidFill>
                  <a:srgbClr val="FF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4. ผลงานวิจัย  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หมายถึง  ผลงานที่เป็นงานศึกษาหรืองานค้นคว้าอย่างมีระบบ ด้วยวิธีวิทยาการวิจัยที่เป็นที่ยอมรับ และมีวัตถุประสงค์ที่ชัดเจน เพื่อให้ได้มาซึ่งข้อมูลคำตอบ หรือข้อสรุปรวมที่เป็นประโยชน์และนำไปสู่การปรับปรุงพัฒนา หรือแก้ไขปัญหาในงานของหน่วยงานหรือมหาวิทยาลัย</a:t>
            </a:r>
          </a:p>
          <a:p>
            <a:pPr algn="thaiDist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sz="28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 ผลงานในลักษณะอื่น  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หมายถึง สิ่งประดิษฐ์หรืองานสร้างสรรค์ หรือผลงานด้านศิลปะ ตกแต่ง ซ่อมบำรุง ซึ่งมิใช่มีลักษณะเป็นเอกสาร หนังสือ คู่มือ หรืองานวิจัย โดยผลงานที่เสนอจะต้องประกอบด้วยบทวิเคราะห์ที่อธิบายและชี้ให้เห็นว่างานดังกล่าวเป็นประโยชน์และนำไปสู่การปรับปรุงพัฒนางานหรือแก้ไขปัญหาในงาน ทั้งนี้ ผลงานดังกล่าวต้องเป็นผลงานที่ผ่านการพิสูจน์หรือมีหลักฐานที่แสดงถึงคุณค่าของผลงานนั้น </a:t>
            </a:r>
          </a:p>
        </p:txBody>
      </p:sp>
    </p:spTree>
    <p:extLst>
      <p:ext uri="{BB962C8B-B14F-4D97-AF65-F5344CB8AC3E}">
        <p14:creationId xmlns:p14="http://schemas.microsoft.com/office/powerpoint/2010/main" val="1076446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731520" y="307569"/>
            <a:ext cx="10631978" cy="61846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338349" y="706582"/>
            <a:ext cx="938506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4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การเผยแพร่งานวิจัย  </a:t>
            </a: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หมายถึง การเผยแพร่ในลักษณะใดลักษณะหนึ่ง ดังนี้</a:t>
            </a:r>
          </a:p>
          <a:p>
            <a:pPr algn="thaiDist"/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1. เผยแพร่ในรูปของบทความวิจัยในวารสารทางวิชาการ ทั้งนี้วารสารทางวิชาการนั้นอาจเผยแพร่เป็นรูปเล่มสิ่งพิมพ์หรือเป็นสื่ออิเล็กทรอนิกส์ ที่มีกำหนดการเผยแพร่อย่างแน่นอนชัดเจน</a:t>
            </a:r>
          </a:p>
          <a:p>
            <a:pPr algn="thaiDist"/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2. เผยแพร่ในหนังสือรวมบทความวิจัยในรูปแบบอื่นที่มีการบรรณาธิการประเมินและตรวจสอบคุณภาพ</a:t>
            </a:r>
          </a:p>
          <a:p>
            <a:pPr algn="thaiDist"/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3. นำเสนอเป็นบทความวิจัยต่อที่ประชุมทางวิชาการ ซึ่งภายหลังจากการประชุมทางวิชาการได้มีการบรรณาธิการและนำไปรวมเล่มเผยแพร่ในหนังสือประมวลผลการประชุมทางวิชาการ (</a:t>
            </a:r>
            <a:r>
              <a:rPr lang="en-US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Proceedings</a:t>
            </a: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ของการประชุมทางวิชาการระดับชาติหรือนานาชาติ</a:t>
            </a:r>
          </a:p>
          <a:p>
            <a:pPr algn="thaiDist"/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4. การเผยแพร่รายงานการวิจัยฉบับสมบูรณ์ที่มีรายละเอียดและความยาว ต้องแสดงหลักฐานว่าได้ผ่านการประเมินคุณภาพโดยผู้ทรงคุณวุฒิและแสดงหลักฐานว่าได้เผยแพร่ไปยังวงวิชาการและวิชาชีพในสาขาวิชานั้นและสาขาวิชาที่เกี่ยวข้องอย่างกว้างขวาง</a:t>
            </a:r>
          </a:p>
          <a:p>
            <a:pPr algn="thaiDist"/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sz="2400" b="1" i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เมื่อได้เผยแพร่ตามลักษณะข้างต้นและได้มีการพิจารณาประเมินคุณภาพของ “งานวิจัย” นั้นแล้ว การนำ “งานวิจัย” นั้น มาแก้ไขปรับปรุงหรือเพิ่มเติมส่วนใด ส่วนหนึ่ง เพื่อนำมาเสนอขอกำหนดตำแหน่งเป็นระดับสูงขึ้นและให้มีการประเมินคุณภาพ “งานวิจัย” นั้นอีกครั้งหนึ่งจะกระทำไม่ได้</a:t>
            </a:r>
          </a:p>
        </p:txBody>
      </p:sp>
    </p:spTree>
    <p:extLst>
      <p:ext uri="{BB962C8B-B14F-4D97-AF65-F5344CB8AC3E}">
        <p14:creationId xmlns:p14="http://schemas.microsoft.com/office/powerpoint/2010/main" val="1745818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939337" y="640080"/>
            <a:ext cx="6384175" cy="646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205344" y="640080"/>
            <a:ext cx="58770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แบบแสดงหลักฐานการมีส่วนร่วมในผลงาน</a:t>
            </a: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839584" y="1307434"/>
            <a:ext cx="85205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คู่มือ</a:t>
            </a:r>
          </a:p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งานเชิงวิเคราะห์หรือสังเคราะห์</a:t>
            </a:r>
          </a:p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งานวิจัย</a:t>
            </a:r>
          </a:p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 ผลงานลักษณะอื่น</a:t>
            </a:r>
          </a:p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ผู้ร่วมงาน  จำนวน...............คน แต่ละคนมีส่วนร่วมดังนี้</a:t>
            </a: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694235"/>
              </p:ext>
            </p:extLst>
          </p:nvPr>
        </p:nvGraphicFramePr>
        <p:xfrm>
          <a:off x="939337" y="3408352"/>
          <a:ext cx="81280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5960628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0986055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ชื่อผู้ร่วมงาน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ปริมาณงานร้อยละ และหน้าที่ความรับผิดชอบ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3518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h-TH" dirty="0"/>
                    </a:p>
                    <a:p>
                      <a:endParaRPr lang="th-TH" dirty="0"/>
                    </a:p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8293638"/>
                  </a:ext>
                </a:extLst>
              </a:tr>
            </a:tbl>
          </a:graphicData>
        </a:graphic>
      </p:graphicFrame>
      <p:sp>
        <p:nvSpPr>
          <p:cNvPr id="8" name="กล่องข้อความ 7"/>
          <p:cNvSpPr txBox="1"/>
          <p:nvPr/>
        </p:nvSpPr>
        <p:spPr>
          <a:xfrm>
            <a:off x="839584" y="4812549"/>
            <a:ext cx="11970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หมายเหตุ</a:t>
            </a:r>
          </a:p>
        </p:txBody>
      </p:sp>
      <p:sp>
        <p:nvSpPr>
          <p:cNvPr id="9" name="กล่องข้อความ 8"/>
          <p:cNvSpPr txBox="1"/>
          <p:nvPr/>
        </p:nvSpPr>
        <p:spPr>
          <a:xfrm>
            <a:off x="5835535" y="4941878"/>
            <a:ext cx="27182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ลงชื่อ......................................</a:t>
            </a:r>
          </a:p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(.....................................)</a:t>
            </a:r>
          </a:p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ลงชื่อ......................................</a:t>
            </a:r>
          </a:p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(.....................................)</a:t>
            </a:r>
          </a:p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ลงชื่อ......................................</a:t>
            </a:r>
          </a:p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(.....................................)</a:t>
            </a:r>
          </a:p>
        </p:txBody>
      </p:sp>
    </p:spTree>
    <p:extLst>
      <p:ext uri="{BB962C8B-B14F-4D97-AF65-F5344CB8AC3E}">
        <p14:creationId xmlns:p14="http://schemas.microsoft.com/office/powerpoint/2010/main" val="712000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689956" y="556953"/>
            <a:ext cx="10839797" cy="569421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546168" y="1970116"/>
            <a:ext cx="9617825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หลักเกณฑ์การประเมินเพื่อแต่งตั้งบุคคลให้ดำรงตำแหน่งสูงขึ้น</a:t>
            </a:r>
            <a:endParaRPr lang="en-US" sz="36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ประเภทผู้บริหาร 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ต้องประเมินตามองค์ประกอบ ดังนี้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1.1 ผลสัมฤทธิ์ของงานตามตัวชี้วัดของตำแหน่งที่ครอบอยู่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1.2 ความรู้ความสามารถ ทักษะ และสมรรถนะที่จำเป็นสำหรับตำแหน่งที่จะประเมิน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1.3 สมรรถนะทางการบริหาร</a:t>
            </a:r>
          </a:p>
        </p:txBody>
      </p:sp>
    </p:spTree>
    <p:extLst>
      <p:ext uri="{BB962C8B-B14F-4D97-AF65-F5344CB8AC3E}">
        <p14:creationId xmlns:p14="http://schemas.microsoft.com/office/powerpoint/2010/main" val="4130519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689956" y="556953"/>
            <a:ext cx="10839797" cy="615141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330036" y="1113905"/>
            <a:ext cx="955963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8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ตำแหน่งประเภททั่วไป ระดับชำนาญงาน และระดับชำนาญงานพิเศษ 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ต้องประเมินตามองค์ประกอบดังนี้</a:t>
            </a:r>
          </a:p>
          <a:p>
            <a:pPr algn="thaiDist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2.1 ผลสัมฤทธิ์ของงานตามตัวชี้วัดของตำแหน่งที่ครองอยู่</a:t>
            </a:r>
          </a:p>
          <a:p>
            <a:pPr algn="thaiDist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2.2 ความรู้ความสามารถ ทักษะ และสมรรถนะที่จำเป็นสำหรับตำแหน่งที่จะประเมิน</a:t>
            </a:r>
          </a:p>
          <a:p>
            <a:pPr algn="thaiDist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2.3 ผลงานที่แสดงความเป็นผู้ชำนาญงาน หรือผู้ชำนาญงานพิเศษ ได้แก่</a:t>
            </a:r>
          </a:p>
          <a:p>
            <a:pPr algn="thaiDist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2.3.1 ระดับชำนาญงานต้องมี คู่มือปฏิบัติงานหลักอย่างน้อย 1 เล่ม</a:t>
            </a:r>
          </a:p>
          <a:p>
            <a:pPr algn="thaiDist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2.3.2 ระดับชำนาญงานพิเศษต้องมี คู่มือปฏิบัติงานหลัก อย่างน้อย 1 เล่ม และผลงานเชิงวิเคราะห์ ซึ่งแสดงให้เห็นถึงการพัฒนางานในหน้าที่ อย่างน้อย 1 เรื่อง</a:t>
            </a:r>
          </a:p>
          <a:p>
            <a:pPr algn="thaiDist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2.4 จริยธรรมและจรรยาบรรณทางวิชาชีพ การพิจารณากำหนดตำแหน่งระดับชำนาญงาน และระดับชำนาญงานพิเศษ ต้องคำนึงถึงจริยธรรมและจรรยาบรรณทางวิชาชีพตามที่กำหนดไว้ในข้อ 7</a:t>
            </a:r>
          </a:p>
        </p:txBody>
      </p:sp>
    </p:spTree>
    <p:extLst>
      <p:ext uri="{BB962C8B-B14F-4D97-AF65-F5344CB8AC3E}">
        <p14:creationId xmlns:p14="http://schemas.microsoft.com/office/powerpoint/2010/main" val="3906240669"/>
      </p:ext>
    </p:extLst>
  </p:cSld>
  <p:clrMapOvr>
    <a:masterClrMapping/>
  </p:clrMapOvr>
</p:sld>
</file>

<file path=ppt/theme/theme1.xml><?xml version="1.0" encoding="utf-8"?>
<a:theme xmlns:a="http://schemas.openxmlformats.org/drawingml/2006/main" name="เหลี่ยมเพชร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399</TotalTime>
  <Words>2725</Words>
  <Application>Microsoft Office PowerPoint</Application>
  <PresentationFormat>แบบจอกว้าง</PresentationFormat>
  <Paragraphs>161</Paragraphs>
  <Slides>27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27</vt:i4>
      </vt:variant>
    </vt:vector>
  </HeadingPairs>
  <TitlesOfParts>
    <vt:vector size="32" baseType="lpstr">
      <vt:lpstr>Arial</vt:lpstr>
      <vt:lpstr>TH SarabunPSK</vt:lpstr>
      <vt:lpstr>Trebuchet MS</vt:lpstr>
      <vt:lpstr>Wingdings 3</vt:lpstr>
      <vt:lpstr>เหลี่ยมเพชร</vt:lpstr>
      <vt:lpstr>เส้นทางความก้าวหน้า การเข้าสู่ตำแหน่งที่สูงขึ้นของบุคลากรสายสนับสนุนวิชาการ </vt:lpstr>
      <vt:lpstr>ผลงานที่ต้องนำส่งเพื่อประเมินเข้าสู่ตำแหน่งที่สูงขึ้น</vt:lpstr>
      <vt:lpstr>คำนิยาม และแบบแสดงหลักฐานการมีส่วนร่วมในผลงานให้เป็นไปตามที่กำหนดไว้ในเอกสารแนบ 5 และ 6</vt:lpstr>
      <vt:lpstr>  1. คู่มือปฏิบัติงานหลัก หมายถึง เอกสารแสดงเส้นทางการทำงานในงานหลัก    ของตำแหน่งตั้งแต่จุดเริ่มต้นจนสิ้นสุดกระบวนการ โดยระบุขั้นตอนและรายละเอียดของกระบวนการต่าง ๆ ในการปฏิบัติงาน กฎ ระเบียบที่เกี่ยวข้องในการปฏิบัติงาน ตลอดจนแนวทางแก้ไขปัญหาและข้อเสนอแนะในการปฏิบัติงาน ดังกล่าว ซึ่งต้องใช้ประกอบการปฏิบัติงานมาแล้ว และต้องมีการปรับปรุงเปลี่ยนแปลง เมื่อมีการเปลี่ยนแปลงการปฏิบัติงาน   2. ผลงานเชิงวิเคราะห์  หมายถึง ผลงานที่แสดงการแยกแยะองค์ประกอบต่าง ๆ ของเรื่องอย่างมีระบบ มีการศึกษาในแต่ละองค์ประกอบและความสัมพันธ์ขององค์ประกอบต่าง ๆ เพื่อให้เกิดความรู้ความเข้าใจในเรื่องนั้น ๆ ซึ่งเป็นประโยชน์ต่องานของหน่วยงานหรือมหาวิทยาลัย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ขอบคุณค่ะ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Bussayamas</dc:creator>
  <cp:lastModifiedBy>บุษยมาศ แสงเงิน</cp:lastModifiedBy>
  <cp:revision>53</cp:revision>
  <dcterms:created xsi:type="dcterms:W3CDTF">2019-11-15T06:08:28Z</dcterms:created>
  <dcterms:modified xsi:type="dcterms:W3CDTF">2024-03-31T09:41:29Z</dcterms:modified>
</cp:coreProperties>
</file>