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6" r:id="rId2"/>
    <p:sldId id="316" r:id="rId3"/>
    <p:sldId id="317" r:id="rId4"/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7" r:id="rId24"/>
    <p:sldId id="306" r:id="rId25"/>
    <p:sldId id="308" r:id="rId26"/>
    <p:sldId id="309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310" r:id="rId38"/>
    <p:sldId id="311" r:id="rId39"/>
    <p:sldId id="312" r:id="rId40"/>
    <p:sldId id="276" r:id="rId41"/>
    <p:sldId id="277" r:id="rId42"/>
    <p:sldId id="278" r:id="rId43"/>
    <p:sldId id="313" r:id="rId44"/>
    <p:sldId id="314" r:id="rId45"/>
    <p:sldId id="279" r:id="rId46"/>
    <p:sldId id="280" r:id="rId47"/>
    <p:sldId id="281" r:id="rId48"/>
    <p:sldId id="282" r:id="rId49"/>
    <p:sldId id="283" r:id="rId50"/>
    <p:sldId id="284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66FF33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บุษยมาศ แสงเงิน" userId="932d71958625d9e5" providerId="LiveId" clId="{BCEDE6FC-CD7A-4F57-B8E6-6AFD6562C587}"/>
    <pc:docChg chg="undo custSel modSld">
      <pc:chgData name="บุษยมาศ แสงเงิน" userId="932d71958625d9e5" providerId="LiveId" clId="{BCEDE6FC-CD7A-4F57-B8E6-6AFD6562C587}" dt="2024-03-31T09:22:55.415" v="123" actId="20577"/>
      <pc:docMkLst>
        <pc:docMk/>
      </pc:docMkLst>
      <pc:sldChg chg="modSp mod">
        <pc:chgData name="บุษยมาศ แสงเงิน" userId="932d71958625d9e5" providerId="LiveId" clId="{BCEDE6FC-CD7A-4F57-B8E6-6AFD6562C587}" dt="2024-03-31T09:22:55.415" v="123" actId="20577"/>
        <pc:sldMkLst>
          <pc:docMk/>
          <pc:sldMk cId="3216793503" sldId="296"/>
        </pc:sldMkLst>
        <pc:spChg chg="mod">
          <ac:chgData name="บุษยมาศ แสงเงิน" userId="932d71958625d9e5" providerId="LiveId" clId="{BCEDE6FC-CD7A-4F57-B8E6-6AFD6562C587}" dt="2024-03-31T09:22:55.415" v="123" actId="20577"/>
          <ac:spMkLst>
            <pc:docMk/>
            <pc:sldMk cId="3216793503" sldId="296"/>
            <ac:spMk id="2" creationId="{00000000-0000-0000-0000-000000000000}"/>
          </ac:spMkLst>
        </pc:spChg>
        <pc:spChg chg="mod">
          <ac:chgData name="บุษยมาศ แสงเงิน" userId="932d71958625d9e5" providerId="LiveId" clId="{BCEDE6FC-CD7A-4F57-B8E6-6AFD6562C587}" dt="2024-03-30T14:06:47.337" v="111" actId="20577"/>
          <ac:spMkLst>
            <pc:docMk/>
            <pc:sldMk cId="3216793503" sldId="29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90451" y="947651"/>
            <a:ext cx="11097491" cy="3956859"/>
          </a:xfrm>
        </p:spPr>
        <p:txBody>
          <a:bodyPr>
            <a:normAutofit fontScale="90000"/>
          </a:bodyPr>
          <a:lstStyle/>
          <a:p>
            <a:pPr algn="ctr"/>
            <a:br>
              <a:rPr lang="th-TH" sz="67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67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67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67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67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3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เส้นทางความก้าวหน้าของครูโรงเรียนสาธิต </a:t>
            </a:r>
            <a:br>
              <a:rPr lang="th-TH" sz="5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3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ในการจัดทำผลงานการพัฒนาวิทยฐานะครูชำนาญการ</a:t>
            </a:r>
            <a:br>
              <a:rPr lang="th-TH" sz="53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3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ของโรงเรียนสาธิต ฯ ฝ่ายปฐมวัยและประถมศึกษา</a:t>
            </a:r>
            <a:br>
              <a:rPr lang="th-TH" sz="6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วันอังคารที่ </a:t>
            </a:r>
            <a:r>
              <a:rPr lang="th-TH" sz="4400" b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23 เมษายน 2567 </a:t>
            </a: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เวลา 08.30-12.00 น.</a:t>
            </a:r>
            <a:b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มหาวิทยาลัยราชภัฏสกลนคร กรณีศึกษาของมหาวิทยาลัยราชภัฏพิบูลสงคราม</a:t>
            </a:r>
            <a:b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(ผ่านทางระบบ </a:t>
            </a:r>
            <a:r>
              <a:rPr lang="en-US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Zoom</a:t>
            </a: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5062451" y="5328458"/>
            <a:ext cx="65254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  นางบุษยมาศ  แสงเงิน</a:t>
            </a:r>
          </a:p>
          <a:p>
            <a:pPr algn="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อดีตผู้อำนวยการกองบริหารงานบุคคล สังกัดสำนักงานอธิการบดี</a:t>
            </a:r>
          </a:p>
          <a:p>
            <a:pPr algn="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มหาวิทยาลัยราชภัฏพิบูลสงคราม</a:t>
            </a:r>
          </a:p>
        </p:txBody>
      </p:sp>
    </p:spTree>
    <p:extLst>
      <p:ext uri="{BB962C8B-B14F-4D97-AF65-F5344CB8AC3E}">
        <p14:creationId xmlns:p14="http://schemas.microsoft.com/office/powerpoint/2010/main" val="321679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646" y="1296786"/>
            <a:ext cx="10752666" cy="5235027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ชื่อตำแหน่ง  </a:t>
            </a:r>
            <a:r>
              <a:rPr lang="en-US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 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ครูชำนาญการ</a:t>
            </a:r>
          </a:p>
          <a:p>
            <a:pPr algn="thaiDist"/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หน้าที่และความรับผิดชอบ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ปฏิบัติหน้าที่หลักเกี่ยวกับการจัดการเรียนการสอน การส่งเสริมการเรียนรู้พัฒนาผู้เรียน ปฏิบัติงานทางวิชาการของสถานศึกษา พัฒนาตนเองและวิชาชีพ ประสานความร่วมมือกับผู้ปกครอง บุคลากรในชุมชนและ/หรือสถานประกอบการเพื่อ ร่วมกันพัฒนาผู้เรียน การบริการสังคมด้านวิชาการ และปฏิบัติหน้าที่อื่นตามที่ได้รับมอบหมาย</a:t>
            </a:r>
          </a:p>
        </p:txBody>
      </p:sp>
    </p:spTree>
    <p:extLst>
      <p:ext uri="{BB962C8B-B14F-4D97-AF65-F5344CB8AC3E}">
        <p14:creationId xmlns:p14="http://schemas.microsoft.com/office/powerpoint/2010/main" val="19419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748145"/>
            <a:ext cx="10528222" cy="5785659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คุณภาพการปฏิบัติงาน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มีความรู้ ความเข้าใจในสาระ หรือกลุ่มสาระการเรียนรู้ ที่รับผิดชอบในระดับพื้นฐาน มีความสามารถในการออกแบบการเรียนรู้ บริหารจัดการชั้นเรียนและสิ่งแวดล้อมเพื่อการเรียนรู้ พัฒนาผู้เรียน โดยแสดงให้เห็นว่า มีการปรับประยุกต์จากแนวทางที่หลักสูตรกำหนด และมีการพัฒนาตนและพัฒนาวิชาชีพ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มีทักษะการจัดการเรียนรู้และการวัดผลประเมินผลที่เหมาะสมกับสาระ หรือกลุ่มสาระการเรียนรู้ที่รับผิดชอบและความแตกต่างของผู้เรียน สามารถพัฒนาผู้เรียนให้มีคุณภาพตามมาตรฐานการเรียนรู้ของสาระหรือกลุ่มสาระการเรียนรู้ โดยมีผลการปฏิบัติงานที่สะท้องคุณภาพ ปริมาณ และสภาพงาน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เป็นผู้มีวินัย คุณธรรม จริยธรรม และจรรยาบรรณวิชาชีพ</a:t>
            </a:r>
          </a:p>
        </p:txBody>
      </p:sp>
    </p:spTree>
    <p:extLst>
      <p:ext uri="{BB962C8B-B14F-4D97-AF65-F5344CB8AC3E}">
        <p14:creationId xmlns:p14="http://schemas.microsoft.com/office/powerpoint/2010/main" val="356004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606829"/>
            <a:ext cx="10852419" cy="5827222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คุณสมบัติเฉพาะสำหรับตำแหน่ง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ดำรงตำแหน่งครูปฏิบัติการ และปฏิบัติหน้าที่ในตำแหน่งดังกล่าว มาแล้วไม่น้อยกว่า 6 ปี สำหรับวุฒิปริญญาตรี หรือไม่น้อยกว่า 4 ปี สำหรับวุฒิปริญญาโท หรือไม่น้อยกว่า 2 ปี สำหรับวุฒิปริญญาเอก และมีผลงานที่เกิดจากการปฏิบัติหน้าที่ด้านการเรียนการสอน และการพัฒนาคุณภาพผู้เรียนย้อนหลัง 2 ปีติดต่อกัน นับถึงวันที่ยื่นขอกำหนดระดับตำแหน่ง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มีภาระงานสอนไม่ต่ำกว่าภาระงานขั้นต่ำที่มหาวิทยาลัยกำหนด และมีผลการประเมินเป็นไปตามองค์ประกอบที่ระบุไว้ในข้อบังคับมหาวิทยาลัยราชภัฏพิบูลสงคราม      ว่าด้วยการกำหนดระดับตำแหน่งและการแต่งตั้งพนักงานมหาวิทยาลัย ประเภทวิชาชีพเฉพาะ สายงานการสอน ตำแหน่งครู สังกัดโรงเรียนสาธิต มหาวิทยาลัย   ราชภัฏพิบูลสงคราม ให้ดำรงตำแหน่งสูงขึ้น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2974584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781397"/>
            <a:ext cx="10736041" cy="3291839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การให้ได้รับเงินเดือน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ให้ได้รับเงินเดือนไม่น้อยกว่าอันดับขั้นต่ำตามที่มหาวิทยาลัยกำหนด ตามบัญชีแนบท้ายประกาศมหาวิทยาลัยราชภัฏพิบูลสงคราม เรื่อง อัตราค่าจ้างพนักงานมหาวิทยาลัย พ.ศ.2562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ครูชำนาญการ ขั้นต่ำ น้อยกว่า/เท่ากับ 22,380 – ขั้นสูง 74,120 บาท</a:t>
            </a:r>
          </a:p>
          <a:p>
            <a:pPr marL="0" indent="0" algn="thaiDist">
              <a:buNone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945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646" y="1296786"/>
            <a:ext cx="10752666" cy="5235027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ชื่อตำแหน่ง  </a:t>
            </a:r>
            <a:r>
              <a:rPr lang="en-US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 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ครูชำนาญการพิเศษ</a:t>
            </a:r>
          </a:p>
          <a:p>
            <a:pPr algn="thaiDist"/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หน้าที่และความรับผิดชอบ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ปฏิบัติหน้าที่หลักเกี่ยวกับการจัดการเรียนการสอน การส่งเสริมการเรียนรู้พัฒนาผู้เรียน ปฏิบัติงานทางวิชาการของสถานศึกษา พัฒนาตนเองและวิชาชีพ ประสานความร่วมมือกับผู้ปกครอง บุคลากรในชุมชนและ/หรือสถานประกอบการเพื่อ ร่วมกันพัฒนาผู้เรียน การบริการสังคมด้านวิชาการ และปฏิบัติหน้าที่อื่นตามที่ได้รับมอบหมาย</a:t>
            </a:r>
          </a:p>
        </p:txBody>
      </p:sp>
    </p:spTree>
    <p:extLst>
      <p:ext uri="{BB962C8B-B14F-4D97-AF65-F5344CB8AC3E}">
        <p14:creationId xmlns:p14="http://schemas.microsoft.com/office/powerpoint/2010/main" val="1445661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748145"/>
            <a:ext cx="10528222" cy="5785659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คุณภาพการปฏิบัติงาน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มีความรู้ ความเข้าใจในสาระ หรือกลุ่มสาระการเรียนรู้ ที่รับผิดชอบในระดับพื้นฐาน มีความสามารถในการออกแบบการเรียนรู้ บริหารจัดการชั้นเรียนและสิ่งแวดล้อมเพื่อการเรียนรู้ พัฒนาผู้เรียน โดยแสดงให้เห็นว่า มีความคิดริเริ่มสร้างสรรค์ มีการปรับประยุกต์จากแนวทางที่หลักสูตรกำหนด และมีการพัฒนาตนและพัฒนาวิชาชีพ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มีทักษะการจัดการเรียนรู้และการวัดผลประเมินผลที่เหมาะสมกับสาระ หรือกลุ่มสาระการเรียนรู้ที่รับผิดชอบและความแตกต่างของผู้เรียน สามารถพัฒนาผู้เรียนให้มีคุณภาพตามมาตรฐานการเรียนรู้ของสาระหรือกลุ่มสาระการเรียนรู้ โดยใช้การวิจัยในชั้นเรียน หรือ การศึกษาค้นคว้าเพื่อแก้ไขปัญหาผู้เรียนเป็นฐานในการพัฒนา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เป็นผู้มีวินัย คุณธรรม จริยธรรม และจรรยาบรรณวิชาชีพ</a:t>
            </a:r>
          </a:p>
        </p:txBody>
      </p:sp>
    </p:spTree>
    <p:extLst>
      <p:ext uri="{BB962C8B-B14F-4D97-AF65-F5344CB8AC3E}">
        <p14:creationId xmlns:p14="http://schemas.microsoft.com/office/powerpoint/2010/main" val="1715908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606829"/>
            <a:ext cx="10852419" cy="5827222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คุณสมบัติเฉพาะสำหรับตำแหน่ง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ดำรงตำแหน่งครูชำนาญการ และปฏิบัติหน้าที่ในตำแหน่งดังกล่าว มาแล้วไม่น้อยกว่า 4 ปี และมีผลงานที่เกิดจากการปฏิบัติหน้าที่ด้านการเรียนการสอนและการพัฒนาคุณภาพผู้เรียนย้อนหลัง 2 ปีติดต่อกัน นับถึงวันที่ยื่นขอกำหนดระดับตำแหน่ง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มีภาระงานสอนไม่ต่ำกว่าภาระงานขั้นต่ำที่มหาวิทยาลัยกำหนด และมีผลการประเมินเป็นไปตามองค์ประกอบที่ระบุไว้ในข้อบังคับมหาวิทยาลัยราชภัฏพิบูลสงคราม      ว่าด้วยการกำหนดระดับตำแหน่งและการแต่งตั้งพนักงานมหาวิทยาลัย ประเภทวิชาชีพเฉพาะ สายงานการสอน ตำแหน่งครู สังกัดโรงเรียนสาธิต มหาวิทยาลัย   ราชภัฏพิบูลสงคราม ให้ดำรงตำแหน่งสูงขึ้น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2724284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781397"/>
            <a:ext cx="10736041" cy="3499658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การให้ได้รับเงินเดือน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ให้ได้รับเงินเดือนไม่น้อยกว่าอันดับขั้นต่ำของตำแหน่งผู้ช่วยศาสตราจารย์ และให้ได้รับเงินประจำตำแหน่งครูชำนาญการพิเศษ ตามบัญชีแนบท้ายประกาศมหาวิทยาลัยราชภัฏพิบูลสงคราม เรื่อง อัตราค่าจ้างพนักงานมหาวิทยาลัย พ.ศ.2562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ครูชำนาญการพิเศษ ขั้นต่ำ น้อยกว่า/เท่ากับ 33,770 – 99,270 บาท</a:t>
            </a:r>
          </a:p>
          <a:p>
            <a:pPr marL="0" indent="0" algn="thaiDist">
              <a:buNone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3519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646" y="1296786"/>
            <a:ext cx="10752666" cy="5235027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ชื่อตำแหน่ง  </a:t>
            </a:r>
            <a:r>
              <a:rPr lang="en-US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 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ครูเชี่ยวชาญ</a:t>
            </a:r>
          </a:p>
          <a:p>
            <a:pPr algn="thaiDist"/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หน้าที่และความรับผิดชอบ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ปฏิบัติหน้าที่หลักเกี่ยวกับการจัดการเรียนการสอน การส่งเสริมการเรียนรู้พัฒนาผู้เรียน ปฏิบัติงานทางวิชาการของสถานศึกษา พัฒนาตนเองและวิชาชีพ ประสานความร่วมมือกับผู้ปกครอง บุคลากรในชุมชนและ/หรือสถานประกอบการเพื่อ ร่วมกันพัฒนาผู้เรียน การบริการสังคมด้านวิชาการ และปฏิบัติหน้าที่อื่นตามที่ได้รับมอบหมาย</a:t>
            </a:r>
          </a:p>
        </p:txBody>
      </p:sp>
    </p:spTree>
    <p:extLst>
      <p:ext uri="{BB962C8B-B14F-4D97-AF65-F5344CB8AC3E}">
        <p14:creationId xmlns:p14="http://schemas.microsoft.com/office/powerpoint/2010/main" val="1479891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748145"/>
            <a:ext cx="10943859" cy="5785659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คุณภาพการปฏิบัติงาน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มีความรู้ ความเข้าใจในสาระ หรือกลุ่มสาระการเรียนรู้ ที่รับผิดชอบในระดับพื้นฐาน          มีความสามารถในการออกแบบการเรียนรู้ บริหารจัดการชั้นเรียนและสิ่งแวดล้อมเพื่อการเรียนรู้ พัฒนาผู้เรียน โดยแสดงให้เห็นว่า มีการวิเคราะห์ สังเคราะห์ คิดค้น วิจัยและนำไปใช้ในการพัฒนาการเรียนการสอน และมีการพัฒนาตนและพัฒนาวิชาชีพ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มีทักษะการจัดการเรียนรู้และการวัดผลประเมินผลที่เหมาะสมกับธรรมชาติของสาระ หรือกลุ่มสาระการเรียนรู้ที่รับผิดชอบและความแตกต่างของผู้เรียน รวมทั้งมีการพัฒนานวัตกรรมการจัดการเรียนรู้ สามารถพัฒนาผู้เรียนให้มีคุณภาพตามมาตรฐานการเรียนรู้ของสาระหรือกลุ่มสาระการเรียนรู้ โดยใช้การวิจัยในชั้นเรียน และการศึกษาค้นคว้าเพื่อแก้ไขปัญหาผู้เรียนเป็นฐานในการพัฒนา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เป็นผู้มีวินัย คุณธรรม จริยธรรม และจรรยาบรรณวิชาชีพ</a:t>
            </a:r>
          </a:p>
        </p:txBody>
      </p:sp>
    </p:spTree>
    <p:extLst>
      <p:ext uri="{BB962C8B-B14F-4D97-AF65-F5344CB8AC3E}">
        <p14:creationId xmlns:p14="http://schemas.microsoft.com/office/powerpoint/2010/main" val="150657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523703"/>
            <a:ext cx="10802542" cy="856210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โครงสร้างการแบ่งส่วนภายในโรงเรียนสาธิต มหาวิทยาลัยราชภัฏพิบูลสงคราม</a:t>
            </a: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4796444" y="1463041"/>
            <a:ext cx="1978429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อธิการบดี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709949" y="2937165"/>
            <a:ext cx="6533803" cy="120032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โรงเรียนสาธิตมหาวิทยาลัยราชภัฏพิบูลสงคราม (ผู้อำนวยการโรงเรียน)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933796" y="4936869"/>
            <a:ext cx="4710546" cy="1200329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โรงเรียนสาธิต มรภ.พิบูลสงคราม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ฝ่ายปฐมและประถมศึกษา</a:t>
            </a: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078605" y="4965287"/>
            <a:ext cx="4710546" cy="1200329"/>
          </a:xfrm>
          <a:prstGeom prst="rect">
            <a:avLst/>
          </a:prstGeom>
          <a:solidFill>
            <a:srgbClr val="FF99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โรงเรียนสาธิต มรภ.พิบูลสงคราม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ฝ่ายมัธยมศึกษา</a:t>
            </a:r>
          </a:p>
        </p:txBody>
      </p:sp>
      <p:cxnSp>
        <p:nvCxnSpPr>
          <p:cNvPr id="9" name="ตัวเชื่อมต่อตรง 8"/>
          <p:cNvCxnSpPr>
            <a:stCxn id="4" idx="2"/>
          </p:cNvCxnSpPr>
          <p:nvPr/>
        </p:nvCxnSpPr>
        <p:spPr>
          <a:xfrm flipH="1">
            <a:off x="5785658" y="2109372"/>
            <a:ext cx="1" cy="82779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H="1">
            <a:off x="3275214" y="4613564"/>
            <a:ext cx="1" cy="36142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5785658" y="4134162"/>
            <a:ext cx="1" cy="41653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 flipH="1">
            <a:off x="8581505" y="4575447"/>
            <a:ext cx="1" cy="36142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 flipV="1">
            <a:off x="3275214" y="4575447"/>
            <a:ext cx="5306291" cy="3811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712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606829"/>
            <a:ext cx="10852419" cy="5827222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คุณสมบัติเฉพาะสำหรับตำแหน่ง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ดำรงตำแหน่งครูชำนาญการพิเศษ และปฏิบัติหน้าที่ในตำแหน่งดังกล่าว มาแล้วไม่น้อยกว่า 3 ปี และมีผลงานที่เกิดจากการปฏิบัติหน้าที่ด้านการเรียนการสอนและการพัฒนาคุณภาพผู้เรียนย้อนหลัง 2 ปีติดต่อกัน นับถึงวันที่ยื่นขอกำหนดระดับตำแหน่ง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มีภาระงานสอนไม่ต่ำกว่าภาระงานขั้นต่ำที่มหาวิทยาลัยกำหนด และมีผลการประเมินเป็นไปตามองค์ประกอบที่ระบุไว้ในข้อบังคับมหาวิทยาลัยราชภัฏพิบูลสงคราม      ว่าด้วยการกำหนดระดับตำแหน่งและการแต่งตั้งพนักงานมหาวิทยาลัย ประเภทวิชาชีพเฉพาะ สายงานการสอน ตำแหน่งครู สังกัดโรงเรียนสาธิต มหาวิทยาลัย   ราชภัฏพิบูลสงคราม ให้ดำรงตำแหน่งสูงขึ้น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999949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781397"/>
            <a:ext cx="10736041" cy="3491345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การให้ได้รับเงินเดือน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ให้ได้รับเงินเดือนไม่น้อยกว่าอันดับขั้นต่ำของตำแหน่งรองศาสตราจารย์ และให้ได้รับเงินประจำตำแหน่งครูเชี่ยวชาญ ตามบัญชีแนบท้ายประกาศมหาวิทยาลัยราชภัฏพิบูลสงคราม เรื่อง อัตราค่าจ้างพนักงานมหาวิทยาลัย พ.ศ.2562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ครูเชี่ยวชาญ ขั้นต่ำ น้อยกว่า/เท่ากับ 41,480 – ขั้นสูง 117,370 บาท</a:t>
            </a:r>
          </a:p>
          <a:p>
            <a:pPr marL="0" indent="0">
              <a:buNone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9419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646" y="1296786"/>
            <a:ext cx="10752666" cy="5235027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ชื่อตำแหน่ง  </a:t>
            </a:r>
            <a:r>
              <a:rPr lang="en-US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 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ครูเชี่ยวชาญพิเศษ</a:t>
            </a:r>
          </a:p>
          <a:p>
            <a:pPr algn="thaiDist"/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หน้าที่และความรับผิดชอบ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ปฏิบัติหน้าที่หลักเกี่ยวกับการจัดการเรียนการสอน การส่งเสริมการเรียนรู้พัฒนาผู้เรียน ปฏิบัติงานทางวิชาการของสถานศึกษา พัฒนาตนเองและวิชาชีพ ประสานความร่วมมือกับผู้ปกครอง บุคลากรในชุมชนและ/หรือสถานประกอบการเพื่อ ร่วมกันพัฒนาผู้เรียน การบริการสังคมด้านวิชาการ และปฏิบัติหน้าที่อื่นตามที่ได้รับมอบหมาย</a:t>
            </a:r>
          </a:p>
        </p:txBody>
      </p:sp>
    </p:spTree>
    <p:extLst>
      <p:ext uri="{BB962C8B-B14F-4D97-AF65-F5344CB8AC3E}">
        <p14:creationId xmlns:p14="http://schemas.microsoft.com/office/powerpoint/2010/main" val="549562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748145"/>
            <a:ext cx="10943859" cy="5785659"/>
          </a:xfrm>
        </p:spPr>
        <p:txBody>
          <a:bodyPr>
            <a:normAutofit fontScale="92500" lnSpcReduction="20000"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คุณภาพการปฏิบัติงาน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มีความรู้ ความเข้าใจในสาระ หรือกลุ่มสาระการเรียนรู้ ที่รับผิดชอบในระดับพื้นฐาน          มีความสามารถในการออกแบบการเรียนรู้ บริหารจัดการชั้นเรียนและสิ่งแวดล้อมเพื่อการเรียนรู้ โดยแสดงให้เห็นว่า มีการวิเคราะห์ สังเคราะห์ คิดค้น วิจัยและพัฒนานวัตกรรมและองค์ความรู้ใหม่ และนำไปใช้ในการพัฒนาการเรียนการสอน และมีการพัฒนาตนและพัฒนาวิชาชีพ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มีทักษะการจัดการเรียนรู้และการวัดผลประเมินผลที่เหมาะสมกับธรรมชาติของสาระ หรือกลุ่มสาระการเรียนรู้ที่รับผิดชอบและความแตกต่างของผู้เรียน รวมทั้งมีการพัฒนานวัตกรรมการจัดการเรียนรู้ สามารถพัฒนาผู้เรียนให้มีคุณภาพตามมาตรฐานการเรียนรู้ของสาระหรือกลุ่มสาระการเรียนรู้ โดยบูรณาการผลการวิจัยและพัฒนานวัตกรรมและองค์ความรู้ใหม่ สู่การพัฒนาผู้เรียนอย่างเป็นระบบ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เป็นผู้มีวินัย คุณธรรม จริยธรรม และจรรยาบรรณวิชาชีพ</a:t>
            </a:r>
          </a:p>
        </p:txBody>
      </p:sp>
    </p:spTree>
    <p:extLst>
      <p:ext uri="{BB962C8B-B14F-4D97-AF65-F5344CB8AC3E}">
        <p14:creationId xmlns:p14="http://schemas.microsoft.com/office/powerpoint/2010/main" val="4094033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606829"/>
            <a:ext cx="10852419" cy="5827222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คุณสมบัติเฉพาะสำหรับตำแหน่ง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ดำรงตำแหน่งครูเชี่ยวชาญ และปฏิบัติหน้าที่ในตำแหน่งดังกล่าว มาแล้วไม่น้อยกว่า 2 ปี และมีผลงานที่เกิดจากการปฏิบัติหน้าที่ด้านการเรียนการสอนและการพัฒนาคุณภาพผู้เรียนย้อนหลัง 2 ปีติดต่อกัน นับถึงวันที่ยื่นขอกำหนดระดับตำแหน่ง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มีภาระงานสอนไม่ต่ำกว่าภาระงานขั้นต่ำที่มหาวิทยาลัยกำหนด และมีผลการประเมินเป็นไปตามองค์ประกอบที่ระบุไว้ในข้อบังคับมหาวิทยาลัยราชภัฏพิบูลสงคราม      ว่าด้วยการกำหนดระดับตำแหน่งและการแต่งตั้งพนักงานมหาวิทยาลัย ประเภทวิชาชีพเฉพาะ สายงานการสอน ตำแหน่งครู สังกัดโรงเรียนสาธิต มหาวิทยาลัย   ราชภัฏพิบูลสงคราม ให้ดำรงตำแหน่งสูงขึ้น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1133932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781397"/>
            <a:ext cx="11068551" cy="3882043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การให้ได้รับเงินเดือน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ให้ได้รับเงินเดือนไม่น้อยกว่าอันดับขั้นต่ำของตำแหน่งศาสตราจารย์ และให้ได้รับเงินประจำตำแหน่งครูเชี่ยวชาญพิเศษ ตามบัญชีแนบท้ายประกาศมหาวิทยาลัยราชภัฏพิบูลสงคราม เรื่อง อัตราค่าจ้างพนักงานมหาวิทยาลัย พ.ศ.2562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ครูเชี่ยวชาญพิเศษ ขั้นต่ำ น้อยกว่า/เท่ากับ 50,970 – 126,350 บาท</a:t>
            </a:r>
          </a:p>
          <a:p>
            <a:pPr algn="thaiDist"/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282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23703" y="1540390"/>
            <a:ext cx="10889672" cy="1096899"/>
          </a:xfrm>
        </p:spPr>
        <p:txBody>
          <a:bodyPr>
            <a:noAutofit/>
          </a:bodyPr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ตามข้อบังคับมหาวิทยาลัยราชภัฏพิบูลสงคราม ว่าด้วยการกำหนดระดับตำแหน่งและการแต่งตั้งพนักงานมหาวิทยาลัย สายวิชาการ ตำแหน่งครู สังกัดโรงเรียนสาธิตมหาวิทยาลัยราชภัฏพิบูลสงคราม พ.ศ.2563 ประกาศ ณ วันที่ 18 เมษายน พ.ศ.2563</a:t>
            </a: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727365" y="4095168"/>
            <a:ext cx="10482348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ข้อบังคับนี้ให้ใช้บังคับตั้งแต่วันที่ 19 เมษายน พ.ศ.2563</a:t>
            </a:r>
          </a:p>
        </p:txBody>
      </p:sp>
    </p:spTree>
    <p:extLst>
      <p:ext uri="{BB962C8B-B14F-4D97-AF65-F5344CB8AC3E}">
        <p14:creationId xmlns:p14="http://schemas.microsoft.com/office/powerpoint/2010/main" val="896615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673331"/>
            <a:ext cx="10777604" cy="5368031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พนักงานมหาวิทยาลัยสายวิชาการ และพนักงานมหาวิทยาลัยเงินรายได้ สายวิชาการ ที่ดำรงตำแหน่งครู และปฏิบัติงานสายงานการสอนในสังกัดโรงเรียนสาธิต มหาวิทยาลัยราชภัฏพิบูลสงคราม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1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หลักเกณฑ์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2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</a:t>
            </a:r>
          </a:p>
          <a:p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1 </a:t>
            </a:r>
            <a:r>
              <a:rPr lang="en-US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การกำหนดระดับตำแหน่งตามข้อบังคับนี้ ให้เป็นไปตามกรอบของตำแหน่งและแผนพัฒนากำลังคนที่สภามหาวิทยาลัยกำหนดคราวละ 4 ปี</a:t>
            </a:r>
          </a:p>
        </p:txBody>
      </p:sp>
    </p:spTree>
    <p:extLst>
      <p:ext uri="{BB962C8B-B14F-4D97-AF65-F5344CB8AC3E}">
        <p14:creationId xmlns:p14="http://schemas.microsoft.com/office/powerpoint/2010/main" val="1636252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606829"/>
            <a:ext cx="11010361" cy="5860473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กำหนดคุณสมบัติของผู้ขอกำหนดตำแหน่งครูให้สูงขึ้น ดังนี้</a:t>
            </a:r>
          </a:p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จากครูปฏิบัติการ           ครูชำนาญการ             ครูชำนาญการพิเศษ</a:t>
            </a:r>
          </a:p>
          <a:p>
            <a:pPr marL="0" indent="0" algn="thaiDist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ครูเชี่ยวชาญ              ครูเชี่ยวชาญพิเศษ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เพื่อแต่งตั้งพนักงานมหาวิทยาลัยให้ดำรงตำแหน่งสูงขึ้นตามข้อบังคับนี้ต้องคำนึงถึงจริยธรรมและจรรยาบรรณ ดังนี้</a:t>
            </a:r>
          </a:p>
          <a:p>
            <a:pPr marL="0" indent="0" algn="thaiDist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ต้องมีความซื่อสัตย์ทางวิชาชีพ ไม่นำผลงานของผู้อื่นมาเป็นผลงานของตน และไม่ลอกเลียนผลงานผู้อื่น รวมทั้งไม่นำผลงานของตนเองในเรื่องเดียวกันไปเผยแพร่ในวารสารวิชาการหรือวิชาชีพมากกว่าหนึ่งฉบับในลักษณะที่จะทำให้เข้าใจผิดว่าเป็นผลงานใหม่</a:t>
            </a:r>
          </a:p>
          <a:p>
            <a:pPr marL="0" indent="0" algn="thaiDist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ต้องไม่คำนึงถึงผลประโยชน์ทางวิชาชีพจนละเลยหรือละเมิดสิทธิส่วนบุคคลของผู้อื่นและสิทธิมนุษยชน</a:t>
            </a:r>
          </a:p>
          <a:p>
            <a:pPr marL="0" indent="0" algn="thaiDist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ต้องคำนึงถึงจริยธรรมและจรรยาบรรณทางวิชาชีพอื่น ๆ ที่เกี่ยวข้องด้วย</a:t>
            </a:r>
          </a:p>
          <a:p>
            <a:pPr marL="0" indent="0" algn="thaiDist">
              <a:buNone/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9155084" y="1460270"/>
            <a:ext cx="78139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2856808" y="2047702"/>
            <a:ext cx="78139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3167150" y="1460270"/>
            <a:ext cx="78139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5846619" y="1460270"/>
            <a:ext cx="78139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0023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806335"/>
            <a:ext cx="10977110" cy="5702530"/>
          </a:xfrm>
        </p:spPr>
        <p:txBody>
          <a:bodyPr>
            <a:normAutofit fontScale="92500" lnSpcReduction="20000"/>
          </a:bodyPr>
          <a:lstStyle/>
          <a:p>
            <a:pPr algn="thaiDist"/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ผลงานที่นำเสนอเพื่อประกอบการพิจารณา ต้องมีเงื่อนไข ดังนี้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ต้องมิใช่ผลงานที่เป็นส่วนหนึ่งของการศึกษา เว้นแต่เป็นกระบวนการผลิต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ต้องมิใช่ผลงานเดิมที่เคยใช้ในการประเมินแต่งตั้งให้ดำรงตำแหน่งในระดับที่สูงขึ้นมาแล้ว 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เว้นแต่เป็น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กระบวนการผลิต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กรณีที่เป็นผลงานร่วมต้องระบุการมีส่วนร่วมและมีคำรับรองจากผู้มีส่วนร่วม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ผลงานทางวิชาชีพต้องได้มาจากการศึกษา โดยใช้หลักวิชาชีพเป็นเณฑ์ ไม่มีอคติมาเกี่ยวข้อง และเสนอผลงานตามความเป็นจริง ไม่จงใจเบี่ยงเบนผลการศึกษา วิเคราะห์ สังเคราะห์ หรือวิจัย โดยหวังผลประโยชน์ส่วนตัว หรือต้องการสร้างความเสียหายแก่ผู้อื่น และเสนอผลงานตามความเป็นจริง ไม่ขยายข้อค้นพบ โดยปราศจากการตรวจสอบยืนยันในทางวิชาชีพ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ต้องให้เกียรติและอ้างอิงบุคคล หรือแหล่งที่มาของข้อมูลที่นำมาใช้ในผลงานทางวิชาชีพของตนเองและแสดงหลักฐานการค้นคว้า</a:t>
            </a:r>
          </a:p>
        </p:txBody>
      </p:sp>
    </p:spTree>
    <p:extLst>
      <p:ext uri="{BB962C8B-B14F-4D97-AF65-F5344CB8AC3E}">
        <p14:creationId xmlns:p14="http://schemas.microsoft.com/office/powerpoint/2010/main" val="302721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523703"/>
            <a:ext cx="10802542" cy="856210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โครงสร้างการแบ่งส่วนภายในโรงเรียนสาธิต มหาวิทยาลัยราชภัฏพิบูลสงคราม</a:t>
            </a: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4796444" y="1463041"/>
            <a:ext cx="1978429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อธิการบดี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275214" y="2552686"/>
            <a:ext cx="5411586" cy="954107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โรงเรียนสาธิตมหาวิทยาลัยราชภัฏพิบูลสงคราม (ผู้อำนวยการโรงเรียน)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942108" y="4395046"/>
            <a:ext cx="4710546" cy="954107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โรงเรียนสาธิต มรภ.พิบูลสงคราม</a:t>
            </a:r>
          </a:p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ฝ่ายปฐมและประถมศึกษา</a:t>
            </a: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078605" y="4380467"/>
            <a:ext cx="4710546" cy="954107"/>
          </a:xfrm>
          <a:prstGeom prst="rect">
            <a:avLst/>
          </a:prstGeom>
          <a:solidFill>
            <a:srgbClr val="FF99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โรงเรียนสาธิต มรภ.พิบูลสงคราม</a:t>
            </a:r>
          </a:p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ฝ่ายมัธยมศึกษา</a:t>
            </a:r>
          </a:p>
        </p:txBody>
      </p:sp>
      <p:cxnSp>
        <p:nvCxnSpPr>
          <p:cNvPr id="9" name="ตัวเชื่อมต่อตรง 8"/>
          <p:cNvCxnSpPr>
            <a:stCxn id="4" idx="2"/>
          </p:cNvCxnSpPr>
          <p:nvPr/>
        </p:nvCxnSpPr>
        <p:spPr>
          <a:xfrm flipH="1">
            <a:off x="5785658" y="2109372"/>
            <a:ext cx="1" cy="42601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H="1">
            <a:off x="3297381" y="4019045"/>
            <a:ext cx="1" cy="36142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5802283" y="3524097"/>
            <a:ext cx="1" cy="41653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 flipH="1">
            <a:off x="8595360" y="3985295"/>
            <a:ext cx="1" cy="36142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 flipV="1">
            <a:off x="3289069" y="3965458"/>
            <a:ext cx="5306291" cy="3811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กล่องข้อความ 13"/>
          <p:cNvSpPr txBox="1"/>
          <p:nvPr/>
        </p:nvSpPr>
        <p:spPr>
          <a:xfrm>
            <a:off x="969818" y="5914240"/>
            <a:ext cx="2438401" cy="646331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งานบริหารทั่วไป</a:t>
            </a: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3674225" y="5914240"/>
            <a:ext cx="1978429" cy="646331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งานวิชาการ</a:t>
            </a: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6078605" y="5914240"/>
            <a:ext cx="2438401" cy="646331"/>
          </a:xfrm>
          <a:prstGeom prst="rect">
            <a:avLst/>
          </a:prstGeom>
          <a:solidFill>
            <a:srgbClr val="0099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งานบริหารทั่วไป</a:t>
            </a: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8810722" y="5914240"/>
            <a:ext cx="1978429" cy="646331"/>
          </a:xfrm>
          <a:prstGeom prst="rect">
            <a:avLst/>
          </a:prstGeom>
          <a:solidFill>
            <a:srgbClr val="0099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งานวิชาการ</a:t>
            </a:r>
          </a:p>
        </p:txBody>
      </p:sp>
      <p:cxnSp>
        <p:nvCxnSpPr>
          <p:cNvPr id="19" name="ตัวเชื่อมต่อตรง 18"/>
          <p:cNvCxnSpPr/>
          <p:nvPr/>
        </p:nvCxnSpPr>
        <p:spPr>
          <a:xfrm>
            <a:off x="2019993" y="5677593"/>
            <a:ext cx="2781301" cy="2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>
            <a:off x="7018635" y="5663508"/>
            <a:ext cx="2781301" cy="2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 flipH="1">
            <a:off x="3297305" y="5333021"/>
            <a:ext cx="78" cy="3445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/>
          <p:nvPr/>
        </p:nvCxnSpPr>
        <p:spPr>
          <a:xfrm>
            <a:off x="2019993" y="5694443"/>
            <a:ext cx="0" cy="2033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>
            <a:off x="4796444" y="5694443"/>
            <a:ext cx="0" cy="2033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>
            <a:off x="9799936" y="5663508"/>
            <a:ext cx="0" cy="2033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>
            <a:off x="7018635" y="5677593"/>
            <a:ext cx="0" cy="2033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flipH="1">
            <a:off x="8595360" y="5368324"/>
            <a:ext cx="2" cy="2951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709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714895"/>
            <a:ext cx="10869044" cy="5677592"/>
          </a:xfrm>
        </p:spPr>
        <p:txBody>
          <a:bodyPr>
            <a:normAutofit lnSpcReduction="10000"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มีการตรวจสอบคุณสมบัติเฉพาะสำหรับตำแหน่งของพนักงานมหาวิทยาลัยตามมาตรฐานกำหนดตำแหน่งที่มหาวิทยาลัยกำหนดก่อนการประเมินบุคคลเพื่อแต่งตั้งให้ดำรงตำแหน่งที่สูงขึ้นตามข้อบังคับนี้</a:t>
            </a:r>
          </a:p>
          <a:p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การประเมินเพื่อแต่งตั้งให้ดำรงตำแหน่งสูงขึ้น ต้องประเมินตามองค์ประกอบ ดังนี้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ด้านวินัย คุณธรรม จริยธรรม และจรรยาบรรณวิชาชีพ พิจารณาจากข้อมูลของบุคคล และหรือหน่วยงานที่เกี่ยวข้อง และเอกสารหลักฐาน ดังนี้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ประเมินการรับราชการ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คำรับรองของผู้บังคับบัญชา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เอกสารหลักฐานที่แสดงการมีส่วนร่วมในการเสริมสร้างวินัย คุณธรรม จริยธรรม และจรรยาบรรณวิชาชีพ</a:t>
            </a:r>
          </a:p>
        </p:txBody>
      </p:sp>
    </p:spTree>
    <p:extLst>
      <p:ext uri="{BB962C8B-B14F-4D97-AF65-F5344CB8AC3E}">
        <p14:creationId xmlns:p14="http://schemas.microsoft.com/office/powerpoint/2010/main" val="403404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689956"/>
            <a:ext cx="10927233" cy="577734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ด้านความรู้ความสามารถ พิจารณาจากเอกสารหลักฐานในการพัฒนางานในหน้าที่และการพัฒนาตนเอง ดังนี้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การเป็นผู้มีความสามารถในการจัดการเรียนการสอน พิจารณาจากหลักสูตร แผนการจัดการเรียนรู้ สื่อ/นวัตกรรม แฟ้มสะสมผลงาน การจัดชั้นเรียนและสิ่งแวดล้อมเพื่อการเรียนรู้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การพัฒนาตนเองเพื่อเพิ่มพูนความรู้และทักษะในสาขาหรือกลุ่มสาระที่รับผิดชอบ หรือในงานที่รับผิดชอบ เช่น วุฒิบัตร เกียรติบัตร หรือใบรับรองการผ่านการทดสอบความรู้จากหน่วยงาน หรือสถาบันทางวิชาการที่ให้การรับรอง</a:t>
            </a:r>
          </a:p>
        </p:txBody>
      </p:sp>
    </p:spTree>
    <p:extLst>
      <p:ext uri="{BB962C8B-B14F-4D97-AF65-F5344CB8AC3E}">
        <p14:creationId xmlns:p14="http://schemas.microsoft.com/office/powerpoint/2010/main" val="11635235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689957"/>
            <a:ext cx="11026986" cy="5810596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ด้านผลการปฏิบัติงาน ดังนี้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ครูชำนาญการ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พิจารณาจากผลการพัฒนาคุณภาพผู้เรียนจากผลสัมฤทธิ์ทางการเรียน และหรือผลการทดสอบจากหน่วยงานที่แสดงให้เห็นว่าผู้เรียนมีการพัฒนาด้านการเรียนรู้และพัฒนาการ ด้านอื่น ๆ โดยคำนึงถึงปริมาณ คุณภาพ และสภาพของงานด้วย และอาจพิจารณาจากการปฏิบัติงานจริงด้วยก็ได้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ครูชำนาญการพิเศษ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ต้องมีผลการปฏิบัติงาน ประกอบด้วย 2 ส่วน คือ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 ผลการพัฒนาคุณภาพผู้เรียน พิจารณาจากผลสัมฤทธิ์ทางการเรียน และหรือผลการทดสอบจากหน่วยงานที่แสดงให้เห็นว่าผู้เรียนมีการพัฒนาด้านการเรียนรู้และพัฒนาการด้านอื่น ๆ โดยคำนึงถึงปริมาณ คุณภาพ และสภาพของงานด้วย และอาจพิจารณาจากการปฏิบัติงานจริงด้วยก็ได้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3431480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673331"/>
            <a:ext cx="10918921" cy="5368031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2. ผลงานทางวิชาการ ซึ่งเป็นรายงานการศึกษา ค้นคว้า หรือผลการวิจัยใน    ชั้นเรียนที่มีจุดมุ่งหมายในการแก้ปัญหาด้านการเรียนของผู้เรียน และสอดคล้องกับแผนการจัดการเรียนรู้ มีการศึกษาแนวคิด ทฤษฎี และองค์ความรู้ต่าง ๆ เพื่อแก้ไขปัญหาและนำไปสู่การสรุปองค์ความรู้เพื่อพัฒนาผู้เรียน จำนวนไม่น้อยกว่า 1 รายการ ทั้งนี้ การประเมินผลงานทางวิชาการให้พิจารณาจากผลงานทางวิชาการที่ผู้ขอรับ     การประเมินเสนอ และอาจให้ผู้ขอรับการประเมินนำเสนอและตอบข้อซักถามด้วยก็ได้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ครูเชี่ยวชาญ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ต้องมีผลการปฏิบัติงาน ประกอบด้วย 2 ส่วน คือ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 ผลการพัฒนาคุณภาพผู้เรียน พิจารณาจากผลสัมฤทธิ์ทางการเรียน และหรือผลการทดสอบจากหน่วยงานที่แสดงให้เห็นว่าผู้เรียนมีการพัฒนาด้านการเรียนรู้และพัฒนาการด้านอื่น ๆ โดยคำนึงถึงปริมาณ คุณภาพ และสภาพของงานด้วย และอาจพิจารณาจากการปฏิบัติงานจริงด้วยก็ได้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38799256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573578"/>
            <a:ext cx="10960484" cy="5893723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-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ผลงานทางวิชาการ ซึ่งเป็นรายงานการศึกษา ค้นคว้า หรือผลการวิจัยในชั้นเรียน      ที่มีจุดมุ่งหมายในการแก้ปัญหาด้านการเรียนของผู้เรียน และสอดคล้องกับแผนการจัดการเรียนรู้ มีการศึกษาแนวคิด ทฤษฎี และองค์ความรู้ต่าง ๆ เพื่อแก้ไขปัญหาและนำไปสู่การสรุป         องค์ความรู้เพื่อพัฒนาผู้เรียนจำนวนไม่น้อยกว่า 2 รายการ โดยต้องเป็นงานวิจัยเพื่อพัฒนานวัตกรรมการเรียนการสอนอย่างน้อย 1 รายการ ทั้งนี้ การประเมินผลงานทางวิชาการให้พิจารณาจากผลงานทางวิชาการที่ผู้ขอรับการประเมินเสนอ และอาจให้ผู้ขอรับการประเมินนำเสนอและตอบข้อซักถามด้วยก็ได้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ครูเชี่ยวชาญพิเศษ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ต้องมีผลการปฏิบัติงาน ประกอบด้วย 2 ส่วน คือ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 ผลการพัฒนาคุณภาพผู้เรียน พิจารณาจากผลสัมฤทธิ์ทางการเรียนและหรือผล      การทดสอบจากหน่วยงานที่แสดงให้เห็นว่าผู้เรียนมีการพัฒนาด้านการเรียนรู้และพัฒนาการ  ด้านอื่น ๆ โดยคำนึงถึงปริมาณ คุณภาพ และสภาพของงานด้วย และอาจพิจารณาจาก       การปฏิบัติงานจริงด้วยก็ได้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2692131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52395" y="1163782"/>
            <a:ext cx="10952171" cy="590203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2. ผลงานทางวิชาการ ซึ่งเป็นรายงานการศึกษา ค้นคว้า หรือผลการวิจัยเพื่อสร้างองค์ความรู้ใหม่ ด้านการจัดการเรียนการสอน และการพัฒนาด้านการเรียนของผู้เรียน และสอดคล้องกับแผนการจัดการเรียนรู้ มีการศึกษาแนวคิด ทฤษฎี และองค์ความรู้ต่าง ๆ เพื่อแก้ไขปัญหาและนำไปสู่การสรุปองค์ความรู้เพื่อพัฒนาผู้เรียนจำนวนไม่น้อยกว่า 2 รายการ โดยต้องเป็นงานวิจัยเพื่อพัฒนานวัตกรรมการเรียนการสอนอย่างน้อย 1 รายการ ทั้งนี้ การประเมินผลงานทางวิชาการให้พิจารณาจากผลงานทางวิชาการที่ผู้ขอรับการประเมินเสนอ และอาจให้ผู้ขอรับการประเมินนำเสนอและตอบข้อซักถามด้วยก็ได้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8279210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69268" y="1030778"/>
            <a:ext cx="11351182" cy="5993476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เกณฑ์การตัดสิน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ผู้ที่ผ่านเกณฑ์การประเมินครู 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ชำนาญการ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ต้องได้คะแนนแต่ละด้าน ดังนี้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1.1 ด้านวินัย คุณธรรม จริยธรรม และจรรยาบรรณวิชาชีพ ต้องได้คะแนนจากกรรมการทั้ง 3 คน เฉลี่ยไม่ต่ำกว่าร้อยละ 65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1.2 ด้านความรู้ความสามารถ ต้องได้คะแนนจากกรรมการทั้ง 3 คน เฉลี่ยไม่ต่ำกว่า ร้อยละ 65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1.3 ด้านผลการปฏิบัติงาน ต้องได้คะแนนจากกรรมการทั้ง 3 คน เฉลี่ยไม่ต่ำกว่า ร้อยละ 65</a:t>
            </a:r>
          </a:p>
        </p:txBody>
      </p:sp>
    </p:spTree>
    <p:extLst>
      <p:ext uri="{BB962C8B-B14F-4D97-AF65-F5344CB8AC3E}">
        <p14:creationId xmlns:p14="http://schemas.microsoft.com/office/powerpoint/2010/main" val="450326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9391" y="507076"/>
            <a:ext cx="11351182" cy="5993476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เกณฑ์การตัดสิน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ผู้ที่ผ่านเกณฑ์การประเมินครู 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ชำนาญการพิเศษ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ต้องได้คะแนนแต่ละด้าน ดังนี้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1.1 ด้านวินัย คุณธรรม จริยธรรม และจรรยาบรรณวิชาชีพ ต้องได้คะแนนจากกรรมการทั้ง 3 คน เฉลี่ยไม่ต่ำกว่าร้อยละ 70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1.2 ด้านความรู้ความสามารถ ต้องได้คะแนนจากกรรมการทั้ง 3 คน เฉลี่ยไม่ต่ำกว่า ร้อยละ 70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1.3 ด้านผลการปฏิบัติงาน ต้องได้คะแนนจากกรรมการแต่ละคน ดังนี้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1.3.1 ผลการพัฒนาคุณภาพผู้เรียน ต้องได้คะแนนไม่ต่ำกว่าร้อยละ 65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1.3.2 ผลงานทางวิชาการ ต้องได้คะแนนไม่ต่ำกว่าร้อยละ 65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1.3.3 คะแนนรวมเฉลี่ย 1.3.1 และ 1.3.2 ต้องได้คะแนนไม่ต่ำกว่าร้อยละ 70</a:t>
            </a:r>
          </a:p>
        </p:txBody>
      </p:sp>
    </p:spTree>
    <p:extLst>
      <p:ext uri="{BB962C8B-B14F-4D97-AF65-F5344CB8AC3E}">
        <p14:creationId xmlns:p14="http://schemas.microsoft.com/office/powerpoint/2010/main" val="4236266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9391" y="507076"/>
            <a:ext cx="11351182" cy="5993476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เกณฑ์การตัดสิน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ผู้ที่ผ่านเกณฑ์การประเมินครู 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เชี่ยวชาญ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ต้องได้คะแนนแต่ละด้าน ดังนี้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1.1 ด้านวินัย คุณธรรม จริยธรรม และจรรยาบรรณวิชาชีพ ต้องได้คะแนนจากกรรมการทั้ง 3 คน เฉลี่ยไม่ต่ำกว่าร้อยละ 75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1.2 ด้านความรู้ความสามารถ ต้องได้คะแนนจากกรรมการทั้ง 3 คน เฉลี่ยไม่ต่ำกว่า ร้อยละ 75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1.3 ด้านผลการปฏิบัติงาน ต้องได้คะแนนจากกรรมการแต่ละคน ดังนี้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1.3.1 ผลการพัฒนาคุณภาพผู้เรียน ต้องได้คะแนนไม่ต่ำกว่าร้อยละ 70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1.3.2 ผลงานทางวิชาการ ต้องได้คะแนนไม่ต่ำกว่าร้อยละ 70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1.3.3 คะแนนรวมเฉลี่ย 1.3.1 และ 1.3.2 ต้องได้คะแนนไม่ต่ำกว่าร้อยละ 75</a:t>
            </a:r>
          </a:p>
        </p:txBody>
      </p:sp>
    </p:spTree>
    <p:extLst>
      <p:ext uri="{BB962C8B-B14F-4D97-AF65-F5344CB8AC3E}">
        <p14:creationId xmlns:p14="http://schemas.microsoft.com/office/powerpoint/2010/main" val="22844649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9391" y="507076"/>
            <a:ext cx="11351182" cy="5993476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เกณฑ์การตัดสิน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 ผู้ที่ผ่านเกณฑ์การประเมินครู 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เชี่ยวชาญพิเศษ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ต้องได้คะแนนแต่ละด้าน ดังนี้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1.1 ด้านวินัย คุณธรรม จริยธรรม และจรรยาบรรณวิชาชีพ ต้องได้คะแนนจากกรรมการทั้ง 3 คน เฉลี่ยไม่ต่ำกว่าร้อยละ 80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1.2 ด้านความรู้ความสามารถ ต้องได้คะแนนจากกรรมการทั้ง 3 คน เฉลี่ยไม่ต่ำกว่า ร้อยละ 80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1.3 ด้านผลการปฏิบัติงาน ต้องได้คะแนนจากกรรมการแต่ละคน ดังนี้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1.3.1 ผลการพัฒนาคุณภาพผู้เรียน ต้องได้คะแนนไม่ต่ำกว่าร้อยละ 75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1.3.2 ผลงานทางวิชาการ ต้องได้คะแนนไม่ต่ำกว่าร้อยละ 75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1.3.3 คะแนนรวมเฉลี่ย 1.3.1 และ 1.3.2 ต้องได้คะแนนไม่ต่ำกว่าร้อยละ 80</a:t>
            </a:r>
          </a:p>
        </p:txBody>
      </p:sp>
    </p:spTree>
    <p:extLst>
      <p:ext uri="{BB962C8B-B14F-4D97-AF65-F5344CB8AC3E}">
        <p14:creationId xmlns:p14="http://schemas.microsoft.com/office/powerpoint/2010/main" val="19335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23703" y="1540390"/>
            <a:ext cx="10889672" cy="1096899"/>
          </a:xfrm>
        </p:spPr>
        <p:txBody>
          <a:bodyPr>
            <a:noAutofit/>
          </a:bodyPr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ตามข้อบังคับมหาวิทยาลัยราชภัฏพิบูลสงคราม ว่าด้วยการกำหนดระดับตำแหน่งและการแต่งตั้งพนักงานมหาวิทยาลัย สายวิชาการ ตำแหน่งครู สังกัดโรงเรียนสาธิตมหาวิทยาลัยราชภัฏพิบูลสงคราม พ.ศ.2563 ประกาศ ณ วันที่ 18 เมษายน พ.ศ.2563</a:t>
            </a: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727365" y="4095168"/>
            <a:ext cx="10482348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ข้อบังคับนี้ให้ใช้บังคับตั้งแต่วันที่ 19 เมษายน พ.ศ.2563</a:t>
            </a:r>
          </a:p>
        </p:txBody>
      </p:sp>
    </p:spTree>
    <p:extLst>
      <p:ext uri="{BB962C8B-B14F-4D97-AF65-F5344CB8AC3E}">
        <p14:creationId xmlns:p14="http://schemas.microsoft.com/office/powerpoint/2010/main" val="611735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49382" y="764771"/>
            <a:ext cx="11637817" cy="5777345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2 การดำเนินการ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การขอรับการประเมินเพื่อกำหนดตำแหน่งให้สูงขึ้น ทำได้ 2 วิธี คือ วิธีปกติ และวิธีพิเศษ</a:t>
            </a:r>
          </a:p>
          <a:p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วิธีปกติ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ผู้ได้รับการแต่งตั้งต้องมีคุณสมบัติเฉพาะตำแหน่งตรงตามมาตรฐานกำหนดตำแหน่ง</a:t>
            </a:r>
          </a:p>
          <a:p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วิธีพิเศษ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แต่งตั้งบุคคลให้ดำรงตำแหน่งที่มีคุณสมบัติเฉพาะตำแหน่งแตกต่างไปจากที่กำหนดไว้ในมาตรฐานกำหนดตำแหน่ง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ผู้ประสงค์ขอรับการประเมิน ให้ยื่นจำขอต่อผู้บังคับบัญชาชั้นต้น เพื่อตรวจสอบและรับรองแล้วเสนอกองบริหารงานบุคคล เพื่อตรวจสอบคุณสมบัติและเอกสารหลักฐาน กรณีเกษียณอายุราชการให้ยื่นคำขอก่อนเกษียณอายุไม่น้อยกว่า 6 เดือน</a:t>
            </a:r>
          </a:p>
        </p:txBody>
      </p:sp>
    </p:spTree>
    <p:extLst>
      <p:ext uri="{BB962C8B-B14F-4D97-AF65-F5344CB8AC3E}">
        <p14:creationId xmlns:p14="http://schemas.microsoft.com/office/powerpoint/2010/main" val="18589401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698269"/>
            <a:ext cx="10877357" cy="5644342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ให้อธิการบดี โดยความเห็นชอบของ ก.บ.ม. แต่งตั้งคณะกรรมการ จำนวน 2 ชุด เพื่อทำหน้าที่ประเมิน ดังนี้</a:t>
            </a:r>
          </a:p>
          <a:p>
            <a:pPr marL="0" indent="0" algn="thaiDist">
              <a:buNone/>
            </a:pPr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กรรมการประเมินด้านจริยธรรม และด้านความรู้ความสามารถ เพื่อทำหน้าที่ประเมินด้านวินัย คุณธรรม จริยธรรม จรรยาบรรณวิชาชีพ และด้านความรู้ความสามารถ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กรรมการประเมินด้านผลการปฏิบัติงาน เพื่อทำหน้าที่ประเมินด้านผลการปฏิบัติงาน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คณะกรรมการตามข้างต้น มีองค์ประกอบ ดังนี้</a:t>
            </a:r>
          </a:p>
          <a:p>
            <a:pPr marL="0" indent="0" algn="thaiDist">
              <a:buNone/>
            </a:pP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ครู ชำนาญการ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1.1 รองอธิการบดีที่ได้รับมอบหมาย เป็นประธานกรรมการ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 ผู้อำนวยการโรงเรียนสาธิต เป็นกรรมการ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1.3 ผู้ทรงคุณวุฒิที่ ก.บ.ม. ให้ความเห็นชอบ จำนวน 2 ราย เป็นกรรมการ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1.4 ผู้อำนวยการกองบริหารงานบุคคล เป็นเลขานุการ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1.5 บุคลากรของกองบริหารงานบุคคลที่เกี่ยวข้อง เป็นผู้ช่วยเลขานุการ</a:t>
            </a:r>
          </a:p>
        </p:txBody>
      </p:sp>
    </p:spTree>
    <p:extLst>
      <p:ext uri="{BB962C8B-B14F-4D97-AF65-F5344CB8AC3E}">
        <p14:creationId xmlns:p14="http://schemas.microsoft.com/office/powerpoint/2010/main" val="6520391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897775"/>
            <a:ext cx="10885670" cy="5143587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ครู ชำนาญการพิเศษ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1.1 รองอธิการบดีที่ได้รับมอบหมาย เป็นประธานกรรมการ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 ผู้อำนวยการโรงเรียนสาธิต เป็นกรรมการ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1.3 ผู้ทรงคุณวุฒิที่ ก.บ.ม. ให้ความเห็นชอบ จำนวน 3 ราย เป็นกรรมการ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1.4 ผู้อำนวยการกองบริหารงานบุคคล เป็นเลขานุการ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1.5 บุคลากรของกองบริหารงานบุคคลที่เกี่ยวข้อง เป็นผู้ช่วยเลขานุการ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กรรมการ ตาม 1.1-1.5 ทำหน้าที่ตาม ก. และกรรมการตาม 1.3 ทำหน้าที่ตาม ข.</a:t>
            </a:r>
          </a:p>
          <a:p>
            <a:pPr algn="thaiDist"/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20376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897775"/>
            <a:ext cx="10885670" cy="5143587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ครู เชี่ยวชาญ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1.1 รองอธิการบดีที่ได้รับมอบหมาย เป็นประธานกรรมการ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 ผู้อำนวยการโรงเรียนสาธิต เป็นกรรมการ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1.3 ผู้ทรงคุณวุฒิที่ ก.บ.ม. ให้ความเห็นชอบ จำนวน 1 ราย เป็นกรรมการ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1.4 ผู้ทรงคุณวุฒิเพื่อทำหน้าที่ประเมินผลงานทางวิชาการที่ ก.บ.ม. ให้ความเห็นชอบ จำนวน 3 ราย เป็นกรรมการ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1.5 ผู้อำนวยการกองบริหารงานบุคคล เป็นเลขานุการ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1.6 บุคลากรของกองบริหารงานบุคคลที่เกี่ยวข้อง เป็นผู้ช่วยเลขานุการ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กรรมการ ตาม 1.1-1.3 ทำหน้าที่ตาม ก. และกรรมการตาม 1.4 ทำหน้าที่ตาม ข.</a:t>
            </a:r>
          </a:p>
          <a:p>
            <a:pPr algn="thaiDist"/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03591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897775"/>
            <a:ext cx="10885670" cy="5143587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ครู เชี่ยวชาญพิเศษ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1.1 อธิการบดี เป็นประธานกรรมการ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 รองอธิการบดีที่ได้รับมอบหมาย เป็นกรรมการ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1.3 ผู้อำนวยการโรงเรียนสาธิต เป็นกรรมการ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1.4 ผู้ทรงคุณวุฒิที่ ก.บ.ม. ให้ความเห็นชอบ จำนวน 2 ราย เป็นกรรมการ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1.5 ผู้ทรงคุณวุฒิเพื่อทำหน้าที่ประเมินผลงานทางวิชาการที่ ก.บ.ม. ให้ความเห็นชอบ จำนวน 3 ราย เป็นกรรมการ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1.6 ผู้อำนวยการกองบริหารงานบุคคล เป็นเลขานุการ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1.7 บุคลากรของกองบริหารงานบุคคลที่เกี่ยวข้อง เป็นผู้ช่วยเลขานุการ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กรรมการ ตาม 1.1-1.4 ทำหน้าที่ตาม ก. และกรรมการตาม 1.5 ทำหน้าที่ตาม ข.</a:t>
            </a:r>
          </a:p>
          <a:p>
            <a:pPr algn="thaiDist"/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84743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847899"/>
            <a:ext cx="10835793" cy="5627716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ให้คณะกรรมการตามข้างต้น รายงานผลการประเมินต่อ ก.บ.ม. เพื่อพิจารณาให้ความเห็นชอบ และเสนอสภามหาวิทยาลัยพิจารณาอนุมัติต่อไป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แบบคำขอรับการประเมิน แบบรายงานด้านวินัย คุณธรรม จริยธรรม และจรรยาบรรณวิชาชีพ แบบรายงานผลการปฏิบัติงาน แบบประเมินคุณภาพการปฏิบัติงาน แนวทางในการประเมินผลงานคำจำกัดความของผลงาน และอื่น ๆ ให้เป็นไปตามที่ ก.บ.ม. กำหนด</a:t>
            </a:r>
          </a:p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การแต่งตั้งให้ดำรงตำแหน่งสูงขึ้น ให้แต่งตั้งโดยมีเงื่อนไข ดังนี้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ไม่ก่อนวันที่มหาวิทยาลัยรับเรื่องการขอกำหนดตำแหน่ง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กรณีมีการแก้ไขให้แต่งตั้งไม่ก่อนวันที่กองบริหารงานบุคคลรับผลงานที่ได้แก้ไขปรับปรุงฉบับสมบูรณ์แล้ว</a:t>
            </a:r>
          </a:p>
        </p:txBody>
      </p:sp>
    </p:spTree>
    <p:extLst>
      <p:ext uri="{BB962C8B-B14F-4D97-AF65-F5344CB8AC3E}">
        <p14:creationId xmlns:p14="http://schemas.microsoft.com/office/powerpoint/2010/main" val="24677011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739833"/>
            <a:ext cx="10902295" cy="5760720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เมื่อมีการแต่งตั้งพนักงานมหาวิทยาลัยให้ดำรงตำแหน่งสูงขึ้นแล้ว ให้มีการติดตามประเมินผลการปฏิบัติงานตามลักษณะงาน หน้าที่และความรับผิดชอบ คุณภาพและความยุ่งยากของงานของตำแหน่งที่ได้รับการแต่งตั้งด้วย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ในกรณีที่ไม่ได้รับอนุมัติให้ดำรงตำแหน่ง ผู้ขอรับการประเมินมีสิทธิ์ขอให้ ก.บ.ม. พิจารณาทบทวนได้ไม่เกิน 2 ครั้ง โดยในคำขอทบทวนนั้นต้องแสดงข้อเท็จจริง ข้ออ้าง และเหตุผลที่สนับสนุนคำขอและจะต้องยื่นเรื่องขอทบทวนภายใน 90 วัน นับแต่วันที่รับทราบมติ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เมื่อ ก.บ.ม.ได้รับเรื่องคำขอให้ทบทวนแล้ว ให้ส่งคำขอนั้นแก่คณะกรรมการเพื่อแต่งตั้งบุคคลให้ดำรงตำแหน่งสูงขึ้น หากคณะกรรมการมีความเห็นประการใดให้เสนอต่อ ก.บ.ม. พิจารณา ผลการพิจารณาของ ก.บ.ม. ให้เป็นที่สุด</a:t>
            </a:r>
          </a:p>
        </p:txBody>
      </p:sp>
    </p:spTree>
    <p:extLst>
      <p:ext uri="{BB962C8B-B14F-4D97-AF65-F5344CB8AC3E}">
        <p14:creationId xmlns:p14="http://schemas.microsoft.com/office/powerpoint/2010/main" val="13992902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723207"/>
            <a:ext cx="10960484" cy="5960226"/>
          </a:xfrm>
        </p:spPr>
        <p:txBody>
          <a:bodyPr>
            <a:normAutofit fontScale="77500" lnSpcReduction="20000"/>
          </a:bodyPr>
          <a:lstStyle/>
          <a:p>
            <a:pPr algn="thaiDist"/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เมื่อคณะกรรมการได้รับเรื่องการทบทวนตามข้างต้นแล้ว ให้ดำเนินการดังต่อไปนี้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การพิจารณาทบทวนครั้งที่ 1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1.1 กรณีที่เห็นว่าคำขอทบทวนขาดข้อเท็จจริง ข้ออ้าง และไม่มีเหตุผลทางวิชาการที่สนับสนุนคำขอให้มีมติไม่รับพิจารณา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 กรณีที่เห็นว่าคำขอทบทวนมีข้อเท็จจริง ข้ออ้าง และเหตุผลทางวิชาการที่สนับสนุนคำขอให้มีมติรับไว้พิจารณา โดยให้มอบคณะกรรมการชุดเดิมพิจารณา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การพิจารณาทบทวนครั้งที่ 2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2.1 กรณีที่เห็นว่าคำขอทบทวนขาดข้อเท็จจริง ข้ออ้าง และไม่มีเหตุผลทางวิชาการที่สนับสนุนคำขอเพิ่มเติมจากครั้งที่ 1 ให้มีมติไม่รับพิจารณา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2.2 กรณีที่เห็นว่าคำขอทบทวนมีข้อเท็จจริง ข้ออ้าง และเหตุผลทางวิชาการที่สนับสนุนคำขอเพิ่มเติม      จากครั้งที่ 1 ให้มีมติรับไว้พิจารณา และให้แต่งตั้งคณะกรรมการโดยผู้ทรงคุณวุฒิต้องเป็นชุดใหม่เพื่อพิจารณา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2.3 เมื่อคณะกรรมการชุดใหม่ได้พิจารณาคำขอทบทวนแล้ว ให้มหาวิทยาลัยนำผลการพิจารณาของคณะกรรมการชุดใหม่และชุดเดิมเสนอต่อ ก.บ.ม.พิจารณาต่อไป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23078610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864524"/>
            <a:ext cx="10902295" cy="5602777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 ก.บ.ม.พิจารณากำหนดมาตรการในการป้องกันและลงโทษผู้ขอกำหนดตำแหน่งอันส่อให้เห็นว่าเป็นผู้ที่กระทำผิดทางจริยธรมและจรรยาบรรณอันเกี่ยวข้องกับผลงานทางวิชาชีพและเป็นผู้ที่มีความประพฤติไม่เหมาะสมที่จะได้รับการพิจารณาให้ดำรงตำแหน่งสูงขึ้น ดังต่อไปนี้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กรณีที่ตรวจสอบพบว่าผู้ขอกำหนดตำแหน่งระบุการมีส่วนร่วมในผลงานไม่ตรงกับความเป็นจริง หรือมีพฤติการณ์ส่อว่ามีการลอกเลียนผลงานของผู้อื่นหรือนำผลงานของผู้อื่นไปใช้ในการเสนอขอตำแหน่ง โดยอ้างว่าเป็นผลงานของตนเองให้ ก.บ.ม. มีมติให้งดการพิจารณาการขอตำแหน่งในครั้งนั้น และการดำเนินการทางวินัยตามข้อเท็จจริง และความร้ายแรงแห่งการกระทำผิดเป็นกรณี ๆ ไป และห้ามผู้กระทำผิดนั้น เสนอขอตำแหน่งมีกำหนดเวลา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ไม่น้อยกว่า 5 ปี แต่ไม่เกิน 10 ปี นับตั้งแต่วันที่ ก.บ.ม.มีมติ</a:t>
            </a:r>
          </a:p>
        </p:txBody>
      </p:sp>
    </p:spTree>
    <p:extLst>
      <p:ext uri="{BB962C8B-B14F-4D97-AF65-F5344CB8AC3E}">
        <p14:creationId xmlns:p14="http://schemas.microsoft.com/office/powerpoint/2010/main" val="41122249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1296785"/>
            <a:ext cx="11043611" cy="5301529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กรณีที่ได้รับการพิจารณาอนุมัติให้ดำรงตำแหน่งไปแล้ว หากภายหลังตรวจสอบพบหรือทราบว่าผลงานที่ใช้ในการเสนอขอตำแหน่งครั้งนั้น เป็นการลอกเลียนผลงานของผู้อื่นหรือนำเอาผลงานของผู้อื่นไปใช้ โดยอ้างว่าเป็นผลงานของตนเองให้ ก.บ.ม. เสนอต่อสภามหาวิทยาลัยเพื่อมีมติถอดถอนตำแหน่งระดับชำนาญการ ระดับชำนาญการพิเศษ ระดับเชี่ยวชาญ และระดับเชี่ยวชาญพิเศษ และให้มหาวิทยาลัยดำเนินการทางวินัยตามข้อเท็จจริงและความร้ายแรงแห่งการกระทำผิดเป็นกรณี ๆ ไป และห้ามผู้กระทำผิดนั้นเสนอขอตำแหน่ง</a:t>
            </a: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มีกำหนดเวลาไม่น้อยกว่า 5 ปี แต่ไม่เกิน 10 ปี นับตั้งแต่วันที่สภามหาวิทยาลัยมีมติให้ถอดถอน</a:t>
            </a:r>
          </a:p>
        </p:txBody>
      </p:sp>
    </p:spTree>
    <p:extLst>
      <p:ext uri="{BB962C8B-B14F-4D97-AF65-F5344CB8AC3E}">
        <p14:creationId xmlns:p14="http://schemas.microsoft.com/office/powerpoint/2010/main" val="318353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1" y="415199"/>
            <a:ext cx="10494971" cy="8894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เส้นทางความก้าวหน้าของครูโรงเรียนสาธิต มหาวิทยาลัยราชภัฏพิบูลสงคราม</a:t>
            </a:r>
          </a:p>
          <a:p>
            <a:pPr marL="0" indent="0" algn="ctr">
              <a:buNone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4954379" y="5664106"/>
            <a:ext cx="179555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ครูปฏิบัติการ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4668976" y="4595244"/>
            <a:ext cx="2366357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ครูชำนาญการ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308758" y="3526382"/>
            <a:ext cx="308679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ครูชำนาญการพิเศษ</a:t>
            </a: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4308758" y="2427475"/>
            <a:ext cx="308679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ครูเชี่ยวชาญ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4308759" y="1304660"/>
            <a:ext cx="308679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ครูเชี่ยวชาญพิเศษ</a:t>
            </a:r>
          </a:p>
        </p:txBody>
      </p:sp>
      <p:sp>
        <p:nvSpPr>
          <p:cNvPr id="9" name="ลูกศรขวา 8"/>
          <p:cNvSpPr/>
          <p:nvPr/>
        </p:nvSpPr>
        <p:spPr>
          <a:xfrm rot="5400000">
            <a:off x="5584897" y="5256958"/>
            <a:ext cx="5153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 rot="5400000">
            <a:off x="5594457" y="4188095"/>
            <a:ext cx="5153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 rot="5400000">
            <a:off x="5605542" y="3072801"/>
            <a:ext cx="5153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วา 11"/>
          <p:cNvSpPr/>
          <p:nvPr/>
        </p:nvSpPr>
        <p:spPr>
          <a:xfrm rot="5400000">
            <a:off x="5594457" y="1980975"/>
            <a:ext cx="5153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71355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7210" y="2812473"/>
            <a:ext cx="10993735" cy="1320800"/>
          </a:xfrm>
        </p:spPr>
        <p:txBody>
          <a:bodyPr>
            <a:normAutofit/>
          </a:bodyPr>
          <a:lstStyle/>
          <a:p>
            <a:pPr algn="ctr"/>
            <a:r>
              <a:rPr lang="th-TH" sz="6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ขอบคุณค่ะ</a:t>
            </a:r>
          </a:p>
        </p:txBody>
      </p:sp>
    </p:spTree>
    <p:extLst>
      <p:ext uri="{BB962C8B-B14F-4D97-AF65-F5344CB8AC3E}">
        <p14:creationId xmlns:p14="http://schemas.microsoft.com/office/powerpoint/2010/main" val="17213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714895"/>
            <a:ext cx="11076862" cy="5326467"/>
          </a:xfrm>
        </p:spPr>
        <p:txBody>
          <a:bodyPr>
            <a:noAutofit/>
          </a:bodyPr>
          <a:lstStyle/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ประกาศมหาวิทยาลัยราชภัฏพิบูลสงคราม เรื่อง มาตรฐานกำหนดตำแหน่งพนักงานมหาวิทยาลัยสายวิชาการและพนักงานมหาวิทยาลัยเงินรายได้ สายวิชาการ สังกัดโรงเรียนสาธิต </a:t>
            </a:r>
            <a:r>
              <a:rPr lang="th-TH" sz="3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คณะครุศาสตร์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มหาวิทยาลัยราชภัฏพิบูลสงคราม ประกาศ ณ วันที่ 22 กันยายน พ.ศ.2563 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ประกาศนี้ให้ใช้บังคับตั้งแต่วันถัดจากวันประกาศเป็นต้นไป (วันที่ 23 กันยายน พ.ศ.2563)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มาตรฐานกำหนดตำแหน่งพนักงานมหาวิทยาลัยสายวิชาการและพนักงานมหาวิทยาลัยเงินรายได้ สายวิชาการ สังกัดโรงเรียนสาธิต คณะครุศาสตร์ มหาวิทยาลัยราชภัฏพิบูลสงคราม ให้เป็นไปตามมาตรฐานกำหนดตำแหน่ง แนบท้ายประกาศฉบับนี้</a:t>
            </a:r>
          </a:p>
          <a:p>
            <a:pPr algn="thaiDist"/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382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68031" y="759229"/>
            <a:ext cx="10370281" cy="1320800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มาตรฐานกำหนดตำแหน่งครูโรงเรียนสาธิต มหาวิทยาลัยราชภัฏพิบูลสงคราม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3958" y="1819767"/>
            <a:ext cx="10669539" cy="3880773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ชื่อตำแหน่ง 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ครูปฏิบัติการ</a:t>
            </a:r>
          </a:p>
          <a:p>
            <a:pPr algn="thaiDist"/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หน้าที่และความรับผิดชอบ 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ปฏิบัติงานการจัดการเรียนการสอน ออกแบบการเรียนรู้ และส่งเสริมการเรียนรู้ด้วยวิธีการที่หลากหลาย โดยเน้นผู้เรียนเป็นสำคัญ บริหารจัดการชั้นเรียนและสิ่งแวดล้อมเพื่อการเรียนรู้ จัดกิจกรรมส่งเสริมและพัฒนาผู้เรียนให้มีคุณลักษณะอันพึงประสงค์ ปฏิบัติงานเกี่ยวกับระบบดูแลช่วยเหลือนักเรียน และปฏิบัติงานอื่นตามที่ได้รับมอบหมาย</a:t>
            </a:r>
          </a:p>
        </p:txBody>
      </p:sp>
    </p:spTree>
    <p:extLst>
      <p:ext uri="{BB962C8B-B14F-4D97-AF65-F5344CB8AC3E}">
        <p14:creationId xmlns:p14="http://schemas.microsoft.com/office/powerpoint/2010/main" val="280422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748145"/>
            <a:ext cx="10827481" cy="5293217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คุณภาพการปฏิบัติงาน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มีความรู้ ความเข้าใจในสาระ หรือกลุ่มสาระการเรียนรู้ ที่รับผิดชอบในระดับพื้นฐาน มีความสามารถในการออกแบบการเรียนรู้ บริหารจัดการชั้นเรียนและสิ่งแวดล้อมเพื่อการเรียนรู้ พัฒนาผู้เรียนตามแนวทางที่หลักสูตรกำหนด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มีทักษะการจัดการเรียนรู้และการวัดผลประเมินผลที่เหมาะสมกับสาระ หรือกลุ่มสาระการเรียนรู้ที่รับผิดชอบและความแตกต่างของผู้เรียน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เป็นผู้มีวินัย คุณธรรม จริยธรรม และจรรยาบรรณวิชาชีพ</a:t>
            </a:r>
          </a:p>
        </p:txBody>
      </p:sp>
    </p:spTree>
    <p:extLst>
      <p:ext uri="{BB962C8B-B14F-4D97-AF65-F5344CB8AC3E}">
        <p14:creationId xmlns:p14="http://schemas.microsoft.com/office/powerpoint/2010/main" val="147905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698269"/>
            <a:ext cx="10661226" cy="5343093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คุณสมบัติเฉพาะสำหรับตำแหน่ง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มีคุณวุฒิไม่ต่ำกว่าปริญญาตรีทางการศึกษา หรือเป็นไปตามที่มหาวิทยาลัยกำหนดเป็นคุณสมบัติเฉพาะสำหรับตำแหน่งนี้ ตามบัญชีแนบท้ายประกาศมหาวิทยาลัยราชภัฏพิบูลสงคราม เรื่อง อัตราค่าจ้างพนักงานมหาวิทยาลัย พ.ศ.2562</a:t>
            </a:r>
          </a:p>
          <a:p>
            <a:pPr algn="thaiDist"/>
            <a:r>
              <a:rPr lang="th-TH" sz="36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มีใบอนุญาตประกอบวิชาชีพครู หรือใบอนุญาตปฏิบัติการสอน</a:t>
            </a:r>
          </a:p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การให้ได้รับเงินเดือน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ให้ได้รับเงินเดือนไม่น้อยกว่าอันดับขั้นต่ำตามที่มหาวิทยาลัยกำหนด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ครูปฏิบัติการ วุฒิปริญญาตรี  ขั้นต่ำ 25,500 - ขั้นสูง 45,730 บาท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ครูปฏิบัติการ วุฒิปริญญาโท ขั้นต่ำ 29,750 – ขั้นสูง 45,730 บาท</a:t>
            </a:r>
          </a:p>
        </p:txBody>
      </p:sp>
    </p:spTree>
    <p:extLst>
      <p:ext uri="{BB962C8B-B14F-4D97-AF65-F5344CB8AC3E}">
        <p14:creationId xmlns:p14="http://schemas.microsoft.com/office/powerpoint/2010/main" val="3305369137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499</TotalTime>
  <Words>5010</Words>
  <Application>Microsoft Office PowerPoint</Application>
  <PresentationFormat>แบบจอกว้าง</PresentationFormat>
  <Paragraphs>223</Paragraphs>
  <Slides>50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50</vt:i4>
      </vt:variant>
    </vt:vector>
  </HeadingPairs>
  <TitlesOfParts>
    <vt:vector size="55" baseType="lpstr">
      <vt:lpstr>Arial</vt:lpstr>
      <vt:lpstr>TH SarabunPSK</vt:lpstr>
      <vt:lpstr>Trebuchet MS</vt:lpstr>
      <vt:lpstr>Wingdings 3</vt:lpstr>
      <vt:lpstr>เหลี่ยมเพชร</vt:lpstr>
      <vt:lpstr>     เส้นทางความก้าวหน้าของครูโรงเรียนสาธิต  ในการจัดทำผลงานการพัฒนาวิทยฐานะครูชำนาญการ ของโรงเรียนสาธิต ฯ ฝ่ายปฐมวัยและประถมศึกษา วันอังคารที่ 23 เมษายน 2567 เวลา 08.30-12.00 น. มหาวิทยาลัยราชภัฏสกลนคร กรณีศึกษาของมหาวิทยาลัยราชภัฏพิบูลสงคราม (ผ่านทางระบบ Zoom)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มาตรฐานกำหนดตำแหน่งครูโรงเรียนสาธิต มหาวิทยาลัยราชภัฏพิบูลสงคราม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ขอบคุณค่ะ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Bussayamas</dc:creator>
  <cp:lastModifiedBy>บุษยมาศ แสงเงิน</cp:lastModifiedBy>
  <cp:revision>99</cp:revision>
  <dcterms:created xsi:type="dcterms:W3CDTF">2022-03-18T08:51:02Z</dcterms:created>
  <dcterms:modified xsi:type="dcterms:W3CDTF">2024-03-31T09:23:05Z</dcterms:modified>
</cp:coreProperties>
</file>