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4" r:id="rId4"/>
    <p:sldId id="336" r:id="rId5"/>
    <p:sldId id="335" r:id="rId6"/>
    <p:sldId id="288" r:id="rId7"/>
    <p:sldId id="289" r:id="rId8"/>
    <p:sldId id="290" r:id="rId9"/>
    <p:sldId id="291" r:id="rId10"/>
    <p:sldId id="292" r:id="rId11"/>
    <p:sldId id="320" r:id="rId12"/>
    <p:sldId id="321" r:id="rId13"/>
    <p:sldId id="322" r:id="rId14"/>
    <p:sldId id="310" r:id="rId15"/>
    <p:sldId id="303" r:id="rId16"/>
    <p:sldId id="304" r:id="rId17"/>
    <p:sldId id="305" r:id="rId18"/>
    <p:sldId id="306" r:id="rId19"/>
    <p:sldId id="308" r:id="rId20"/>
    <p:sldId id="309" r:id="rId21"/>
    <p:sldId id="311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12" r:id="rId32"/>
    <p:sldId id="302" r:id="rId33"/>
    <p:sldId id="313" r:id="rId34"/>
    <p:sldId id="314" r:id="rId35"/>
    <p:sldId id="315" r:id="rId36"/>
    <p:sldId id="316" r:id="rId37"/>
    <p:sldId id="319" r:id="rId38"/>
    <p:sldId id="317" r:id="rId39"/>
    <p:sldId id="318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287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บุษยมาศ แสงเงิน" userId="932d71958625d9e5" providerId="LiveId" clId="{6F67A4F5-EFFF-4A5A-A823-25CE92E39C2D}"/>
    <pc:docChg chg="modSld">
      <pc:chgData name="บุษยมาศ แสงเงิน" userId="932d71958625d9e5" providerId="LiveId" clId="{6F67A4F5-EFFF-4A5A-A823-25CE92E39C2D}" dt="2024-03-31T09:35:23.162" v="53" actId="20577"/>
      <pc:docMkLst>
        <pc:docMk/>
      </pc:docMkLst>
      <pc:sldChg chg="modSp mod">
        <pc:chgData name="บุษยมาศ แสงเงิน" userId="932d71958625d9e5" providerId="LiveId" clId="{6F67A4F5-EFFF-4A5A-A823-25CE92E39C2D}" dt="2024-03-31T09:35:23.162" v="53" actId="20577"/>
        <pc:sldMkLst>
          <pc:docMk/>
          <pc:sldMk cId="4232488538" sldId="256"/>
        </pc:sldMkLst>
        <pc:spChg chg="mod">
          <ac:chgData name="บุษยมาศ แสงเงิน" userId="932d71958625d9e5" providerId="LiveId" clId="{6F67A4F5-EFFF-4A5A-A823-25CE92E39C2D}" dt="2024-03-31T09:35:23.162" v="53" actId="20577"/>
          <ac:spMkLst>
            <pc:docMk/>
            <pc:sldMk cId="4232488538" sldId="256"/>
            <ac:spMk id="3" creationId="{00000000-0000-0000-0000-000000000000}"/>
          </ac:spMkLst>
        </pc:spChg>
        <pc:spChg chg="mod">
          <ac:chgData name="บุษยมาศ แสงเงิน" userId="932d71958625d9e5" providerId="LiveId" clId="{6F67A4F5-EFFF-4A5A-A823-25CE92E39C2D}" dt="2024-03-31T09:34:09.555" v="43" actId="20577"/>
          <ac:spMkLst>
            <pc:docMk/>
            <pc:sldMk cId="4232488538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92727" y="810334"/>
            <a:ext cx="10806545" cy="2509213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 การเข้าสู่ตำแหน่งที่สูงขึ้นของบุคลากรสายสนับสนุนวิชาการ</a:t>
            </a:r>
            <a:b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981295" y="4941916"/>
            <a:ext cx="8689976" cy="1371599"/>
          </a:xfrm>
        </p:spPr>
        <p:txBody>
          <a:bodyPr>
            <a:noAutofit/>
          </a:bodyPr>
          <a:lstStyle/>
          <a:p>
            <a:pPr algn="r"/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 นางบุษยมาศ  แสงเงิน</a:t>
            </a:r>
          </a:p>
          <a:p>
            <a:pPr algn="r"/>
            <a:r>
              <a:rPr lang="th-TH" sz="2800" b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อดีตผู้อำนวยการ</a:t>
            </a:r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กองบริหารงานบุคคล สังกัดสำนักงานอธิการบดี</a:t>
            </a:r>
          </a:p>
          <a:p>
            <a:pPr algn="r"/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มหาวิทยาลัยราชภัฏพิบูลสงคราม</a:t>
            </a:r>
          </a:p>
        </p:txBody>
      </p:sp>
      <p:sp>
        <p:nvSpPr>
          <p:cNvPr id="4" name="ชื่อเรื่องรอง 2"/>
          <p:cNvSpPr txBox="1">
            <a:spLocks/>
          </p:cNvSpPr>
          <p:nvPr/>
        </p:nvSpPr>
        <p:spPr>
          <a:xfrm>
            <a:off x="1903411" y="3215640"/>
            <a:ext cx="8689976" cy="1371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23 เมษายน พ.ศ.2567 เวลา 08.30 น. – 12.00 น.</a:t>
            </a:r>
          </a:p>
          <a:p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มหาวิทยาลัยราชภัฏสกลนคร ทางระบบ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Zoom</a:t>
            </a:r>
            <a:endParaRPr lang="th-TH" sz="3200" b="1" dirty="0">
              <a:solidFill>
                <a:schemeClr val="accent5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2488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81286" y="802433"/>
            <a:ext cx="10648712" cy="52064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1064618" y="1343609"/>
            <a:ext cx="10082048" cy="4254760"/>
          </a:xfrm>
        </p:spPr>
        <p:txBody>
          <a:bodyPr>
            <a:noAutofit/>
          </a:bodyPr>
          <a:lstStyle/>
          <a:p>
            <a:pPr algn="thaiDist"/>
            <a:r>
              <a:rPr lang="th-TH" sz="40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ตามมาตรา 20 </a:t>
            </a: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มหาวิทยาลัยได้กำหนดกรอบของตำแหน่ง เพื่อใช้ในการแต่งตั้งบุคคลให้ดำรงตำแหน่งสูงขึ้น และคุมกรอบจำนวนอัตรากำลัง </a:t>
            </a:r>
            <a:b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โดยความเห็นชอบจากสภามหาวิทยาลัย</a:t>
            </a:r>
            <a:br>
              <a:rPr lang="th-TH" sz="4000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นุมัติกำหนดจำนวนกรอบตำแหน่งข้าราชการ/พนักงานมหาวิทยาลัยเงินงบประมาณแผ่นดินประเภทตำแหน่งวิชาชีพเฉพาะหรือเชี่ยวชาญเฉพาะ ระดับตำแหน่งชำนาญการขึ้นไปและประเภทตำแหน่งทั่วไป ระดับชำนาญงานขึ้นไป เป็นไปตามหลักเกณฑ์ที่มหาวิทยาลัย ได้กำหนดขึ้น</a:t>
            </a:r>
            <a:endParaRPr lang="th-TH" sz="40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89420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/>
          <p:cNvSpPr txBox="1"/>
          <p:nvPr/>
        </p:nvSpPr>
        <p:spPr>
          <a:xfrm>
            <a:off x="3499946" y="367861"/>
            <a:ext cx="4971394" cy="76944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โครงสร้างตามที่ ก.พ.อ. กำหนด</a:t>
            </a:r>
            <a:endParaRPr lang="th-TH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78863"/>
              </p:ext>
            </p:extLst>
          </p:nvPr>
        </p:nvGraphicFramePr>
        <p:xfrm>
          <a:off x="641130" y="1329266"/>
          <a:ext cx="10951780" cy="5292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945">
                  <a:extLst>
                    <a:ext uri="{9D8B030D-6E8A-4147-A177-3AD203B41FA5}">
                      <a16:colId xmlns:a16="http://schemas.microsoft.com/office/drawing/2014/main" val="305694168"/>
                    </a:ext>
                  </a:extLst>
                </a:gridCol>
                <a:gridCol w="2737945">
                  <a:extLst>
                    <a:ext uri="{9D8B030D-6E8A-4147-A177-3AD203B41FA5}">
                      <a16:colId xmlns:a16="http://schemas.microsoft.com/office/drawing/2014/main" val="61398152"/>
                    </a:ext>
                  </a:extLst>
                </a:gridCol>
                <a:gridCol w="2737945">
                  <a:extLst>
                    <a:ext uri="{9D8B030D-6E8A-4147-A177-3AD203B41FA5}">
                      <a16:colId xmlns:a16="http://schemas.microsoft.com/office/drawing/2014/main" val="79287077"/>
                    </a:ext>
                  </a:extLst>
                </a:gridCol>
                <a:gridCol w="2737945">
                  <a:extLst>
                    <a:ext uri="{9D8B030D-6E8A-4147-A177-3AD203B41FA5}">
                      <a16:colId xmlns:a16="http://schemas.microsoft.com/office/drawing/2014/main" val="2579114659"/>
                    </a:ext>
                  </a:extLst>
                </a:gridCol>
              </a:tblGrid>
              <a:tr h="1718442">
                <a:tc>
                  <a:txBody>
                    <a:bodyPr/>
                    <a:lstStyle/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</a:t>
                      </a:r>
                    </a:p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วิชาการ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</a:t>
                      </a:r>
                    </a:p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ประเภทผู้บริหาร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</a:t>
                      </a:r>
                    </a:p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วิชาชีพเฉพาะ</a:t>
                      </a:r>
                    </a:p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และเชี่ยวชาญเฉพาะ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</a:t>
                      </a:r>
                    </a:p>
                    <a:p>
                      <a:pPr algn="ctr"/>
                      <a:r>
                        <a:rPr lang="th-TH" sz="28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ประเภททั่วไป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305276"/>
                  </a:ext>
                </a:extLst>
              </a:tr>
              <a:tr h="1145628">
                <a:tc>
                  <a:txBody>
                    <a:bodyPr/>
                    <a:lstStyle/>
                    <a:p>
                      <a:pPr algn="l"/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ศาสตราจารย์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ผู้อำนวยการ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สำนักงานอธิการบดี/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วิทยาเขต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เชี่ยวชาญพิเศษ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ชำนาญงานพิเศษ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187785"/>
                  </a:ext>
                </a:extLst>
              </a:tr>
              <a:tr h="464616">
                <a:tc>
                  <a:txBody>
                    <a:bodyPr/>
                    <a:lstStyle/>
                    <a:p>
                      <a:pPr algn="l"/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รองศาสตราจารย์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ผู้อำนวยการกอง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หรือ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หัวหน้าสำนักงาน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เลขานุการคณะ/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เชี่ยวชาญ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ชำนาญงาน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617278"/>
                  </a:ext>
                </a:extLst>
              </a:tr>
              <a:tr h="464616">
                <a:tc>
                  <a:txBody>
                    <a:bodyPr/>
                    <a:lstStyle/>
                    <a:p>
                      <a:pPr algn="l"/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ผู้ช่วยศาสตราจารย์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ชำนาญการพิเศษ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ปฏิบัติงาน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530212"/>
                  </a:ext>
                </a:extLst>
              </a:tr>
              <a:tr h="464616">
                <a:tc>
                  <a:txBody>
                    <a:bodyPr/>
                    <a:lstStyle/>
                    <a:p>
                      <a:pPr algn="l"/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ชำนาญการ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557241"/>
                  </a:ext>
                </a:extLst>
              </a:tr>
              <a:tr h="464616">
                <a:tc>
                  <a:txBody>
                    <a:bodyPr/>
                    <a:lstStyle/>
                    <a:p>
                      <a:pPr algn="l"/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ปฏิบัติการ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b="1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880467"/>
                  </a:ext>
                </a:extLst>
              </a:tr>
              <a:tr h="464616">
                <a:tc>
                  <a:txBody>
                    <a:bodyPr/>
                    <a:lstStyle/>
                    <a:p>
                      <a:pPr algn="l"/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๒ ระดับ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๕ ระดับ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baseline="0" dirty="0">
                          <a:solidFill>
                            <a:srgbClr val="FF0000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๓ ระดับ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02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865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20544" y="184270"/>
            <a:ext cx="5812221" cy="982058"/>
          </a:xfr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ความก้าวหน้าในอาชีพ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89549567"/>
              </p:ext>
            </p:extLst>
          </p:nvPr>
        </p:nvGraphicFramePr>
        <p:xfrm>
          <a:off x="1160074" y="1325397"/>
          <a:ext cx="9906000" cy="525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566">
                  <a:extLst>
                    <a:ext uri="{9D8B030D-6E8A-4147-A177-3AD203B41FA5}">
                      <a16:colId xmlns:a16="http://schemas.microsoft.com/office/drawing/2014/main" val="943639612"/>
                    </a:ext>
                  </a:extLst>
                </a:gridCol>
                <a:gridCol w="4972434">
                  <a:extLst>
                    <a:ext uri="{9D8B030D-6E8A-4147-A177-3AD203B41FA5}">
                      <a16:colId xmlns:a16="http://schemas.microsoft.com/office/drawing/2014/main" val="1420496898"/>
                    </a:ext>
                  </a:extLst>
                </a:gridCol>
              </a:tblGrid>
              <a:tr h="532488"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ตำแหน่งวิชาการ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i="0" u="none" strike="noStrike" kern="1200" baseline="0" dirty="0">
                          <a:solidFill>
                            <a:schemeClr val="lt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ตำแหน่งประเภทผู้บริหาร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048079"/>
                  </a:ext>
                </a:extLst>
              </a:tr>
              <a:tr h="958479"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ศาสตราจารย์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ดำรงตำแหน่งรองศาสตราจารย์และปฏิบัติหน้าที่มาแล้วไม่น้อยกว่า 2 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ผู้อำนวยการสำนักงานอธิการบดี/วิทยาเขต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33730"/>
                  </a:ext>
                </a:extLst>
              </a:tr>
              <a:tr h="958479"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รองศาสตราจารย์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เป็น ผศ.และปฏิบัติหน้าที่มาแล้วไม่น้อยกว่า 2 ปี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- ผู้อำนวยการกอง หรือหัวหน้าสำนักงานเลขานุการคณะ/</a:t>
                      </a:r>
                    </a:p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สำนัก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511115"/>
                  </a:ext>
                </a:extLst>
              </a:tr>
              <a:tr h="2046581"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ผู้ช่วยศาสตราจารย์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ป.เอก/เทียบเท่า ไม่น้อยกว่า 1 ปี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ป.โท/เทียบเท่า  ไม่น้อยกว่า 4 ปี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ป.ตรี/เทียบเท่า  ไม่น้อยกว่า 6 ปี</a:t>
                      </a:r>
                    </a:p>
                    <a:p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(พ้นเวลาทดลองการปฏิบัติงานแล้ว)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30487"/>
                  </a:ext>
                </a:extLst>
              </a:tr>
              <a:tr h="532488">
                <a:tc>
                  <a:txBody>
                    <a:bodyPr/>
                    <a:lstStyle/>
                    <a:p>
                      <a:r>
                        <a:rPr lang="th-TH" sz="2400" b="1" i="0" u="none" strike="noStrike" kern="1200" baseline="0" dirty="0">
                          <a:solidFill>
                            <a:schemeClr val="dk1"/>
                          </a:solidFill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อาจารย์</a:t>
                      </a:r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295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86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600834" y="355759"/>
            <a:ext cx="4744380" cy="1115689"/>
          </a:xfrm>
          <a:solidFill>
            <a:schemeClr val="accent1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ประกาศที่เกี่ยวข้อง</a:t>
            </a:r>
            <a:endParaRPr lang="th-TH" sz="54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1376855" y="1660635"/>
            <a:ext cx="6474373" cy="283779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818289" y="2479367"/>
            <a:ext cx="555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ตำแหน่งวิชาการ = ประกาศ ก.พ.อ. เรื่อง หลักเกณฑ์และวิธีการ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พิจารณาแต่งตั้งบุคคลให้ดำรงตำแหน่งผู้ช่วยศาสตราจารย์</a:t>
            </a:r>
          </a:p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รองศาสตราจารย์ และศาสตราจารย์ พ.ศ. ๒๕๖๐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1376855" y="3978905"/>
            <a:ext cx="7262648" cy="281259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443832" y="4785036"/>
            <a:ext cx="616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ตำแหน่งประเภทผู้บริหาร </a:t>
            </a:r>
            <a:r>
              <a:rPr lang="en-US" sz="24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</a:t>
            </a:r>
            <a:r>
              <a:rPr lang="th-TH" sz="24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ประกาศ ก.พ.อ. เรื่อง มาตรฐานการกำหนดระดับตำแหน่งและการแต่งตั้งข้าราชการพลเรือนในสถาบันอุดมศึกษาให้ดำรงตำแหน่งสูงขึ้น พ.ศ.๒๕๕๓</a:t>
            </a: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8639503" y="2443839"/>
            <a:ext cx="2532802" cy="1221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8292662" y="2674431"/>
            <a:ext cx="328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สายวิชาการ</a:t>
            </a: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8706479" y="4763394"/>
            <a:ext cx="3072655" cy="1221971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8601042" y="4927388"/>
            <a:ext cx="3283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สายสนับสนุนวิชาการ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082089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9799" y="2158068"/>
            <a:ext cx="10364451" cy="1596177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ตำแหน่งประเภทผู้บริหาร</a:t>
            </a:r>
            <a:b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(สายสนับสนุนวิชาการ)</a:t>
            </a:r>
          </a:p>
        </p:txBody>
      </p:sp>
    </p:spTree>
    <p:extLst>
      <p:ext uri="{BB962C8B-B14F-4D97-AF65-F5344CB8AC3E}">
        <p14:creationId xmlns:p14="http://schemas.microsoft.com/office/powerpoint/2010/main" val="4117649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503853"/>
            <a:ext cx="10375641" cy="56916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1154501" y="933062"/>
            <a:ext cx="10082048" cy="4254760"/>
          </a:xfrm>
        </p:spPr>
        <p:txBody>
          <a:bodyPr>
            <a:noAutofit/>
          </a:bodyPr>
          <a:lstStyle/>
          <a:p>
            <a:pPr algn="l"/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ภาระงานในการปฏิบัติงานของสายวิชาการและสายสนับสนุนวิชาการ เป็นไปตามมาตรฐานกำหนดตำแหน่งของ ก.พ.อ. ซึ่งได้กำหนดขึ้น เมื่อวันที่ 21 กันยายน 2553</a:t>
            </a:r>
            <a:br>
              <a:rPr lang="th-TH" sz="32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มาตรฐานกำหนดตำแหน่ง</a:t>
            </a:r>
            <a:br>
              <a:rPr lang="th-TH" sz="32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               	ผู้บริหาร</a:t>
            </a:r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สายงาน				ผู้บริหาร</a:t>
            </a:r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ชื่อตำแหน่งในสายงาน</a:t>
            </a:r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ตำแหน่งในสายงานนี้มีชื่อและระดับตำแหน่ง ดังนี้</a:t>
            </a:r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 ผู้อำนวยการสำนักงานอธิการบดี หรือเทียบเท่า</a:t>
            </a:r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 ผู้อำนวยการกองหรือเทียบเท่า</a:t>
            </a:r>
            <a:b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32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498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503853"/>
            <a:ext cx="10375641" cy="56916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r>
              <a:rPr lang="th-TH" sz="32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โดยจะกำหนด</a:t>
            </a:r>
          </a:p>
          <a:p>
            <a:pPr marL="514350" indent="-514350" algn="thaiDist">
              <a:buAutoNum type="arabicPeriod"/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          2. ชื่อสายงาน      3. ชื่อตำแหน่งในสายงาน</a:t>
            </a:r>
          </a:p>
          <a:p>
            <a:pPr marL="514350" indent="-514350" algn="thaiDist">
              <a:buAutoNum type="arabicPeriod" startAt="4"/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ระดับตำแหน่ง             </a:t>
            </a:r>
          </a:p>
          <a:p>
            <a:pPr marL="514350" indent="-514350" algn="thaiDist">
              <a:buAutoNum type="arabicPeriod" startAt="4"/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หน้าที่ความรับผิดชอบ และจำแนกเป็น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5.1 ด้านแผนงาน		5.2 ด้านบริหารงาน 	    5.3 ด้านบริหารทรัพยากรบุคคล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5.4 ด้านบริหารทรัพยากรและงบประมาณ</a:t>
            </a:r>
          </a:p>
          <a:p>
            <a:pPr marL="514350" indent="-514350" algn="thaiDist">
              <a:buAutoNum type="arabicPeriod" startAt="6"/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marL="514350" indent="-514350" algn="thaiDist">
              <a:buAutoNum type="arabicPeriod" startAt="6"/>
            </a:pP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ความรู้ความสามารถ ทักษะ และสมรรถนะที่จำเป็นสำหรับตำแหน่ง</a:t>
            </a:r>
          </a:p>
        </p:txBody>
      </p:sp>
    </p:spTree>
    <p:extLst>
      <p:ext uri="{BB962C8B-B14F-4D97-AF65-F5344CB8AC3E}">
        <p14:creationId xmlns:p14="http://schemas.microsoft.com/office/powerpoint/2010/main" val="1979365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681643"/>
            <a:ext cx="10375641" cy="551388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623527" y="989045"/>
            <a:ext cx="89760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คุณสมบัติเฉพาะตำแหน่ง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มีคุณสมบัติเฉพาะสำหรับตำแหน่งตรงตามมาตรฐานกำหนดตำแหน่งของสายงานหลักตามลักษณะงานของส่วนราชการ ในกรณีที่เป็นส่วนราชการภายในสำนักงานอธิการบดี ซึ่งแบ่งส่วนราชการตามกฎหมายว่าด้วยการจัดตั้งสถาบันอุดมศึกษา หรือในสายงานบริหารงานทั่วไป ในกรณีที่เป็นส่วนราชการที่มีอำนาจและหน้าที่ในการบริหารงานทั่วไปในคณะ สถาบัน สำนัก ศูนย์ หรือหน่วยงานที่เรียกชื่ออย่างอื่นที่มีฐานะเทียบเท่าคณะ ซึ่งแบ่งส่วนราชการตามกฎหมายว่าด้วยการจัดตั้งสถาบันอุดมศึกษ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</p:txBody>
      </p:sp>
    </p:spTree>
    <p:extLst>
      <p:ext uri="{BB962C8B-B14F-4D97-AF65-F5344CB8AC3E}">
        <p14:creationId xmlns:p14="http://schemas.microsoft.com/office/powerpoint/2010/main" val="4200243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503853"/>
            <a:ext cx="10375641" cy="569167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623527" y="989045"/>
            <a:ext cx="89760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ดำรงตำแหน่งใดตำแหน่งหนึ่งมาแล้ว ดังต่อไปนี้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2.1 ประเภทผู้บริหาร ตำแหน่งผู้อำนวยการกองหรือเทียบเท่า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2.2 ประเภทเชี่ยวชาญเฉพาะ ระดับชำนาญการพิเศษ ไม่น้อยกว่า 3 ปี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2.3 ประเภทเชี่ยวชาญเฉพาะ ระดับชำนาญการ มาแล้วไม่น้อยกว่า 7 ปี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2.4 ตำแหน่งอย่างอื่นที่เทียบเท่า 2.1 หรือ 2.2 หรือ 2.3 แล้วแต่กรณี ตามหลักเกณฑ์ และเงื่อนไข ที่ ก.พ.อ.กำหนด</a:t>
            </a:r>
          </a:p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มีประสบการณ์เกี่ยวข้องกับงานและระยะเวลาของตำแหน่งที่จะแต่งตั้งตามที่สภาสถาบันอุดมศึกษากำหนด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</p:txBody>
      </p:sp>
    </p:spTree>
    <p:extLst>
      <p:ext uri="{BB962C8B-B14F-4D97-AF65-F5344CB8AC3E}">
        <p14:creationId xmlns:p14="http://schemas.microsoft.com/office/powerpoint/2010/main" val="226759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1080655"/>
            <a:ext cx="10375641" cy="4588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640152" y="1776719"/>
            <a:ext cx="8976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ผ่านการอบรมหลักสูตร ที่ ก.พ.อ.รับรอง หรือผ่านการอบรมหลักสูตรตามกรอบมาตรฐานหลักสูตรการบริหารงานอุดมศึกษาระดับสูง ที่ ก.พ.อ. กำหนดและรับรองหน่วยจัด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ในกรณีที่มีเหตุผลและความจำเป็นอาจแต่งตั้งให้ดำรงตำแหน่งไปก่อน โดยต้องเข้ารับการอบรมหลักสูตรดังกล่าว </a:t>
            </a: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ภายในระยะเวลา 2 ปี </a:t>
            </a:r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นับตั้งแต่วันที่ได้รับการแต่งตั้ง</a:t>
            </a:r>
            <a:endParaRPr lang="th-TH" sz="3200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9853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/>
          <p:cNvSpPr txBox="1"/>
          <p:nvPr/>
        </p:nvSpPr>
        <p:spPr>
          <a:xfrm>
            <a:off x="822960" y="2186248"/>
            <a:ext cx="106901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โครงสร้างตำแหน่งของสายสนับสนุนวิชาการและ</a:t>
            </a:r>
          </a:p>
          <a:p>
            <a:pPr algn="ctr"/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Career Path </a:t>
            </a:r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ของสายสนับสนุนวิชาการมีอะไรบ้าง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1168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1280160"/>
            <a:ext cx="10375641" cy="430599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501210" y="1642770"/>
            <a:ext cx="96385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ความรู้ความสามารถ ทักษะ และสมรรถนะที่จำเป็นสำหรับตำแหน่ง</a:t>
            </a:r>
          </a:p>
          <a:p>
            <a:pPr algn="thaiDist"/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ความรู้ความสามารถ ทักษะ และสมรรถนะที่จำเป็นสำหรับตำแหน่งให้เป็นไปตามที่สภามหาวิทยาลัยกำหนด เป็นไปตามหนังสือสำนักงานคณะกรรมการการอุดมศึกษา ที่ ศธ 0509(2)/ว 2 ลงวันที่ 24 มกราคม พ.ศ.2554 เรื่อง แนวทางการกำหนดสมรรถนะ ความรู้ความสามารถและทักษะที่จำเป็นในการปฏิบัติงานสำหรับตำแหน่งข้าราชการพลเรือนในสถาบันอุดมศึกษา</a:t>
            </a:r>
          </a:p>
          <a:p>
            <a:r>
              <a:rPr lang="th-TH" sz="3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206773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9799" y="2158068"/>
            <a:ext cx="10364451" cy="1596177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 หรือเชี่ยวชาญเฉพาะ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32065821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35697" y="597160"/>
            <a:ext cx="10375641" cy="5691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707500" y="597160"/>
            <a:ext cx="887341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ภาระงานในการปฏิบัติงานของสายวิชาการและสายสนับสนุนวิชาการ เป็นไปตามมาตรฐานกำหนดตำแหน่งของ ก.พ.อ. ซึ่งได้กำหนดขึ้น เมื่อวันที่ 21 กันยายน 2553</a:t>
            </a:r>
          </a:p>
          <a:p>
            <a:pPr algn="thaiDist"/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โดยจะกำหนด</a:t>
            </a:r>
          </a:p>
          <a:p>
            <a:pPr marL="514350" indent="-514350" algn="thaiDist">
              <a:buAutoNum type="arabicPeriod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          2. ชื่อสายงาน      3. ชื่อตำแหน่งในสายงาน</a:t>
            </a:r>
          </a:p>
          <a:p>
            <a:pPr marL="514350" indent="-514350" algn="thaiDist">
              <a:buAutoNum type="arabicPeriod" startAt="4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ระดับตำแหน่ง             </a:t>
            </a:r>
          </a:p>
          <a:p>
            <a:pPr marL="514350" indent="-514350" algn="thaiDist">
              <a:buAutoNum type="arabicPeriod" startAt="4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หน้าที่ความรับผิดชอบ และจำแนกเป็น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5.1 ด้านการปฏิบัติการ   5.2 ด้านการวางแผน  5.3 ด้านการประสานงาน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5.4 ด้านการบริการ</a:t>
            </a:r>
          </a:p>
          <a:p>
            <a:pPr marL="514350" indent="-514350" algn="thaiDist">
              <a:buAutoNum type="arabicPeriod" startAt="6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</a:t>
            </a:r>
          </a:p>
          <a:p>
            <a:pPr marL="514350" indent="-514350" algn="thaiDist">
              <a:buAutoNum type="arabicPeriod" startAt="6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ความรู้ความสามารถ ทักษะ และสมรรถนะที่จำเป็นสำหรับตำแหน่ง</a:t>
            </a:r>
          </a:p>
          <a:p>
            <a:pPr algn="thaiDist"/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29436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6" y="1113905"/>
            <a:ext cx="10156288" cy="453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595533" y="1928382"/>
            <a:ext cx="91999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คุณสมบัติเฉพาะสำหรับตำแหน่ง (ยกตัวอย่าง ตำแหน่งเจ้าหน้าที่บริหารงานทั่วไป)</a:t>
            </a:r>
          </a:p>
          <a:p>
            <a:pPr marL="514350" indent="-514350">
              <a:buAutoNum type="arabicPeriod"/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ระดับปฏิบัติการ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มีคุณวุฒิอย่างใดอย่างหนึ่ง ดังต่อไปนี้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1.1 ได้รับปริญญาตรี หรือคุณวุฒิอย่างอื่นที่เทียบได้ไม่ต่ำกว่านี้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1.2 ได้รับปริญญาโท หรือคุณวุฒิอย่างอื่นที่เทียบได้ไม่ต่ำกว่านี้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1.3 ได้รับปริญญาเอก หรือคุณวุฒิอย่างอื่นที่เทียบได้ไม่ต่ำกว่านี้</a:t>
            </a:r>
          </a:p>
        </p:txBody>
      </p:sp>
    </p:spTree>
    <p:extLst>
      <p:ext uri="{BB962C8B-B14F-4D97-AF65-F5344CB8AC3E}">
        <p14:creationId xmlns:p14="http://schemas.microsoft.com/office/powerpoint/2010/main" val="1157709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671804"/>
            <a:ext cx="10375641" cy="5617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92897" y="998958"/>
            <a:ext cx="95452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   </a:t>
            </a:r>
            <a:r>
              <a:rPr lang="th-TH" sz="28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ระดับชำนาญการ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2.1 มีคุณสมบัติเฉพาะสำหรับตำแหน่งเจ้าหน้าที่บริหารงานทั่วไป ระดับปฏิบัติการ และ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2.2 เคยดำรงตำแหน่งประเภทเชี่ยวชาญเฉพาะ ระดับปฏิบัติการ มาแล้วไม่น้อยกว่า 6 ปี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กำหนดเวลา 6 ปี ให้ลดเป็น 4 ปี สำหรับผู้มีคุณสมบัติเฉพาะสำหรับตำแหน่งเจ้าหน้าที่บริหารงานทั่วไป ระดับปฏิบัติการ ข้อ 2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กำหนดเวลา 6 ปี ให้ลดเป็น 2 ปี สำหรับผู้มีคุณสมบัติเฉพาะสำหรับตำแหน่งเจ้าหน้าที่บริหารงานทั่วไป ระดับปฏิบัติการ ข้อ 3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sz="28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ตำแหน่งประเภทอื่นตามหลักเกณฑ์และเงื่อนไขที่ ก.พ.อ.กำหนด</a:t>
            </a:r>
          </a:p>
          <a:p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2.3 ปฏิบัติงานด้านการบริหารงานทั่วไป หรืองานอื่นที่เกี่ยวข้องซึ่งเหมาะสมกับหน้าที่     ความรับผิดชอบและลักษณะงานที่ปฏิบัติ มาแล้วไม่น้อยกว่า 1 ปี</a:t>
            </a:r>
          </a:p>
        </p:txBody>
      </p:sp>
    </p:spTree>
    <p:extLst>
      <p:ext uri="{BB962C8B-B14F-4D97-AF65-F5344CB8AC3E}">
        <p14:creationId xmlns:p14="http://schemas.microsoft.com/office/powerpoint/2010/main" val="28465415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671804"/>
            <a:ext cx="10375641" cy="5617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92897" y="1185570"/>
            <a:ext cx="98904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   </a:t>
            </a: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ระดับชำนาญการพิเศษ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3.1 มีคุณสมบัติเฉพาะสำหรับตำแหน่งเจ้าหน้าที่บริหารงานทั่วไป ระดับปฏิบัติการ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3.2 เคยดำรงตำแหน่งประเภทเชี่ยวชาญเฉพาะ ระดับชำนาญการมาแล้วไม่น้อยกว่า 4 ปี </a:t>
            </a:r>
            <a:r>
              <a:rPr lang="th-TH" sz="32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</a:t>
            </a:r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ตำแหน่งประเภทอื่นตามหลักเกณฑ์และเงื่อนไขที่ ก.พ.อ.กำหนด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3.3 ปฏิบัติงานด้านการบริหารงานทั่วไป หรืองานอื่นที่เกี่ยวข้องซึ่งเหมาะสมกับหน้าที่ความรับผิดชอบและลักษณะงานที่ปฏิบัติมาแล้ว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ไม่น้อยกว่า 1 ปี</a:t>
            </a:r>
          </a:p>
          <a:p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392810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671804"/>
            <a:ext cx="10375641" cy="56170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92897" y="1185570"/>
            <a:ext cx="96385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4"/>
            </a:pPr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ระดับเชี่ยวชาญ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4.1 มีคุณสมบัติเฉพาะสำหรับตำแหน่งเจ้าหน้าที่บริหารงานทั่วไป ระดับปฏิบัติการ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4.2 เคยดำรงตำแหน่งประเภทเชี่ยวชาญเฉพาะ ระดับชำนาญการพิเศษ มาแล้ว ไม่น้อยกว่า 3 ปี หรือตำแหน่งประเภทอื่นตามหลักเกณฑ์และเงื่อนไขที่ ก.พ.อ.กำหนด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4.3 ปฏิบัติงานด้านเจ้าหน้าที่บริหารงานทั่วไป หรืองานอื่นที่เกี่ยวข้องซึ่งเหมาะสมกับหน้าที่ความรับผิดชอบและลักษณะงานที่ปฏิบัติมาแล้ว 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ไม่น้อยกว่า 1 ปี</a:t>
            </a:r>
          </a:p>
          <a:p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885997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989215"/>
            <a:ext cx="10375641" cy="49211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76272" y="1386034"/>
            <a:ext cx="96385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ตำแหน่งใดที่มีระดับตำแหน่งถึงระดับเชี่ยวชาญพิเศษ (ยกตัวอย่างนักวิชาการคอมพิวเตอร์) จะมีคุณสมบัติเฉพาะสำหรับตำแหน่ง</a:t>
            </a:r>
          </a:p>
          <a:p>
            <a:r>
              <a:rPr lang="th-TH" sz="3200" b="1" u="sng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ระดับเชี่ยวชาญพิเศษ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>
              <a:buAutoNum type="arabicPeriod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มีคุณสมบัติเฉพาะสำหรับตำแหน่งนักวิชาการคอมพิวเตอร์ ระดับปฏิบัติการ และ</a:t>
            </a:r>
          </a:p>
          <a:p>
            <a:pPr marL="514350" indent="-514350">
              <a:buAutoNum type="arabicPeriod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เคยดำรงตำแหน่งประเภทวิชาชีพเฉพาะ ระดับเชี่ยวชาญ มาแล้ว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ไม่น้อยกว่า 2 ปี 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หรือตำแหน่งประเภทอื่น ตามหลักเกณฑ์และเงื่อนไขที่ ก.พ.อ.กำหนด และ</a:t>
            </a:r>
          </a:p>
          <a:p>
            <a:pPr marL="514350" indent="-514350">
              <a:buAutoNum type="arabicPeriod"/>
            </a:pP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ปฏิบัติงานด้านวิทยาการคอมพิวเตอร์ หรืองานอื่นที่เกี่ยวข้องซึ่งเหมาะสมกับหน้าที่ความรับผิดชอบและลักษณะงานที่ปฏิบัติ มาแล้ว</a:t>
            </a:r>
            <a:r>
              <a:rPr lang="th-TH" sz="32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ไม่น้อยกว่า 1 ปี            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142081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007705" y="1185570"/>
            <a:ext cx="10375641" cy="4359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67959" y="1759148"/>
            <a:ext cx="963852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ความรู้ความสามารถ ทักษะ และสมรรถนะที่จำเป็นสำหรับตำแหน่ง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ความรู้ความสามารถ ทักษะ และสมรรถนะที่จำเป็นสำหรับตำแหน่งให้เป็นไปตามที่สภามหาวิทยาลัยกำหนด เป็นไปตามหนังสือสำนักงานคณะกรรมการการอุดมศึกษา ที่ ศธ 0509(2)/ว 2 ลงวันที่ 24 มกราคม พ.ศ.2554 เรื่อง แนวทางการกำหนดสมรรถนะ ความรู้ความสามารถและทักษะที่จำเป็นในการปฏิบัติงานสำหรับตำแหน่งข้าราชการพลเรือนในสถาบันอุดมศึกษา</a:t>
            </a:r>
          </a:p>
          <a:p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393683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7163" y="2307357"/>
            <a:ext cx="10777482" cy="1596177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เส้นทางความก้าวหน้าของบุคลากร ตำแหน่งสายวิชาการ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318040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03389" y="115888"/>
            <a:ext cx="8785225" cy="1828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โครงสร้างตำแหน่งสายสนับสนุน</a:t>
            </a:r>
            <a:b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(มาตรา 18 (ข) (ค) แห่ง พ.ร.บ. 2551 กฎ </a:t>
            </a:r>
            <a:r>
              <a:rPr lang="th-TH" sz="40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ก.พ.อ.</a:t>
            </a: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และประกาศ </a:t>
            </a:r>
            <a:r>
              <a:rPr lang="th-TH" sz="40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ก.พ.อ.</a:t>
            </a:r>
            <a:r>
              <a:rPr 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พ.ศ.2552)</a:t>
            </a: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774825" y="1844675"/>
            <a:ext cx="1944688" cy="1079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1847850" y="2060576"/>
            <a:ext cx="172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ตำแหน่งประเภทผู้บริหาร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1631951" y="3141663"/>
          <a:ext cx="2087563" cy="127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r>
                        <a:rPr lang="th-TH" sz="1800" dirty="0">
                          <a:solidFill>
                            <a:srgbClr val="FFFF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ผู้อำนวยการสำนักงานอธิการบดี/วิทยาเขต</a:t>
                      </a:r>
                    </a:p>
                  </a:txBody>
                  <a:tcPr marL="91442" marR="91442" marT="45579" marB="455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ผู้อำนวยการกอง/เทียบเท่า</a:t>
                      </a:r>
                    </a:p>
                    <a:p>
                      <a:endParaRPr lang="th-TH" sz="1800" dirty="0"/>
                    </a:p>
                  </a:txBody>
                  <a:tcPr marL="91442" marR="91442" marT="45579" marB="455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25" name="TextBox 7"/>
          <p:cNvSpPr txBox="1">
            <a:spLocks noChangeArrowheads="1"/>
          </p:cNvSpPr>
          <p:nvPr/>
        </p:nvSpPr>
        <p:spPr bwMode="auto">
          <a:xfrm>
            <a:off x="1703389" y="5511732"/>
            <a:ext cx="1873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2 ระดับ</a:t>
            </a: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3935413" y="1844676"/>
            <a:ext cx="3960812" cy="12239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8112125" y="1844676"/>
            <a:ext cx="2305050" cy="12239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328" name="TextBox 10"/>
          <p:cNvSpPr txBox="1">
            <a:spLocks noChangeArrowheads="1"/>
          </p:cNvSpPr>
          <p:nvPr/>
        </p:nvSpPr>
        <p:spPr bwMode="auto">
          <a:xfrm>
            <a:off x="3863975" y="2060576"/>
            <a:ext cx="4103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 หรือเชี่ยวชาญเฉพาะ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(ป.ตรีขึ้นไป)</a:t>
            </a:r>
          </a:p>
        </p:txBody>
      </p:sp>
      <p:sp>
        <p:nvSpPr>
          <p:cNvPr id="13329" name="TextBox 11"/>
          <p:cNvSpPr txBox="1">
            <a:spLocks noChangeArrowheads="1"/>
          </p:cNvSpPr>
          <p:nvPr/>
        </p:nvSpPr>
        <p:spPr bwMode="auto">
          <a:xfrm>
            <a:off x="8256588" y="2060576"/>
            <a:ext cx="1943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ประเภททั่วไป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(ต่ำกว่า ป.ตรี)</a:t>
            </a: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01424"/>
              </p:ext>
            </p:extLst>
          </p:nvPr>
        </p:nvGraphicFramePr>
        <p:xfrm>
          <a:off x="3863975" y="3213101"/>
          <a:ext cx="2592388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เชี่ยวชาญพิเศษ</a:t>
                      </a:r>
                    </a:p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(ตำแหน่งประสบการณ์/ที่ปรึกษา)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เชี่ยวชาญ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ชำนาญการพิเศษ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ปฏิบัติการ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/>
        </p:nvGraphicFramePr>
        <p:xfrm>
          <a:off x="6600826" y="3860800"/>
          <a:ext cx="1655763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rgbClr val="FFFF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เชี่ยวชาญ</a:t>
                      </a:r>
                    </a:p>
                  </a:txBody>
                  <a:tcPr marL="91417" marR="91417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ชำนาญการพิเศษ</a:t>
                      </a:r>
                    </a:p>
                  </a:txBody>
                  <a:tcPr marL="91417" marR="91417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</a:t>
                      </a:r>
                    </a:p>
                  </a:txBody>
                  <a:tcPr marL="91417" marR="91417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54" name="TextBox 14"/>
          <p:cNvSpPr txBox="1">
            <a:spLocks noChangeArrowheads="1"/>
          </p:cNvSpPr>
          <p:nvPr/>
        </p:nvSpPr>
        <p:spPr bwMode="auto">
          <a:xfrm>
            <a:off x="3683794" y="5765799"/>
            <a:ext cx="2952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 มี 5 ระดับ</a:t>
            </a:r>
          </a:p>
        </p:txBody>
      </p:sp>
      <p:sp>
        <p:nvSpPr>
          <p:cNvPr id="13355" name="TextBox 15"/>
          <p:cNvSpPr txBox="1">
            <a:spLocks noChangeArrowheads="1"/>
          </p:cNvSpPr>
          <p:nvPr/>
        </p:nvSpPr>
        <p:spPr bwMode="auto">
          <a:xfrm>
            <a:off x="6456363" y="5526159"/>
            <a:ext cx="1800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หัวหน้าหน่วยงาน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3 ระดับ</a:t>
            </a:r>
          </a:p>
        </p:txBody>
      </p:sp>
      <p:graphicFrame>
        <p:nvGraphicFramePr>
          <p:cNvPr id="17" name="ตาราง 16"/>
          <p:cNvGraphicFramePr>
            <a:graphicFrameLocks noGrp="1"/>
          </p:cNvGraphicFramePr>
          <p:nvPr/>
        </p:nvGraphicFramePr>
        <p:xfrm>
          <a:off x="8328025" y="3213100"/>
          <a:ext cx="2039938" cy="110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97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ชำนาญงานพิเศษ</a:t>
                      </a:r>
                    </a:p>
                  </a:txBody>
                  <a:tcPr marL="91442" marR="91442" marT="45746" marB="457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ชำนาญงาน</a:t>
                      </a:r>
                    </a:p>
                  </a:txBody>
                  <a:tcPr marL="91442" marR="91442" marT="45746" marB="457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ปฏิบัติงาน</a:t>
                      </a:r>
                    </a:p>
                  </a:txBody>
                  <a:tcPr marL="91442" marR="91442" marT="45746" marB="457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66" name="TextBox 17"/>
          <p:cNvSpPr txBox="1">
            <a:spLocks noChangeArrowheads="1"/>
          </p:cNvSpPr>
          <p:nvPr/>
        </p:nvSpPr>
        <p:spPr bwMode="auto">
          <a:xfrm>
            <a:off x="7967663" y="5535754"/>
            <a:ext cx="33147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 มี 3 ระดับ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ไม่มีตำแหน่งหัวหน้าหน่วยงาน</a:t>
            </a:r>
          </a:p>
        </p:txBody>
      </p:sp>
      <p:sp>
        <p:nvSpPr>
          <p:cNvPr id="18" name="ลูกศรขึ้น 17"/>
          <p:cNvSpPr/>
          <p:nvPr/>
        </p:nvSpPr>
        <p:spPr>
          <a:xfrm>
            <a:off x="2352675" y="4454784"/>
            <a:ext cx="432262" cy="10569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ึ้น 18"/>
          <p:cNvSpPr/>
          <p:nvPr/>
        </p:nvSpPr>
        <p:spPr>
          <a:xfrm>
            <a:off x="4944038" y="5366028"/>
            <a:ext cx="432262" cy="41564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ลูกศรขึ้น 19"/>
          <p:cNvSpPr/>
          <p:nvPr/>
        </p:nvSpPr>
        <p:spPr>
          <a:xfrm>
            <a:off x="7140344" y="4995521"/>
            <a:ext cx="432262" cy="5306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ลูกศรขึ้น 20"/>
          <p:cNvSpPr/>
          <p:nvPr/>
        </p:nvSpPr>
        <p:spPr>
          <a:xfrm>
            <a:off x="9167538" y="4377384"/>
            <a:ext cx="432262" cy="11343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961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474027" y="6303629"/>
            <a:ext cx="3209730" cy="4929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450700" y="97964"/>
            <a:ext cx="3209731" cy="584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497355" y="1911307"/>
            <a:ext cx="3209731" cy="549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497356" y="3439332"/>
            <a:ext cx="3209730" cy="532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5085181" y="52073"/>
            <a:ext cx="2034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ศาสตราจารย์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5159829" y="1899802"/>
            <a:ext cx="2034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รองศาสตราจารย์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5085181" y="3408069"/>
            <a:ext cx="2108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ผู้ช่วยศาสตราจารย์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5085181" y="6250506"/>
            <a:ext cx="2034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อาจารย์</a:t>
            </a:r>
          </a:p>
        </p:txBody>
      </p:sp>
      <p:sp>
        <p:nvSpPr>
          <p:cNvPr id="16" name="คำบรรยายภาพแบบลูกศรขึ้น 15"/>
          <p:cNvSpPr/>
          <p:nvPr/>
        </p:nvSpPr>
        <p:spPr>
          <a:xfrm>
            <a:off x="4450701" y="682740"/>
            <a:ext cx="3163078" cy="1118068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4450700" y="1134669"/>
            <a:ext cx="3163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ดำรงตำแหน่งรองศาสตราจารย์และปฏิบัติหน้าที่มาแล้วไม่น้อยกว่า 2 ปี</a:t>
            </a:r>
          </a:p>
        </p:txBody>
      </p:sp>
      <p:sp>
        <p:nvSpPr>
          <p:cNvPr id="17" name="คำบรรยายภาพแบบลูกศรขึ้น 16"/>
          <p:cNvSpPr/>
          <p:nvPr/>
        </p:nvSpPr>
        <p:spPr>
          <a:xfrm>
            <a:off x="4450700" y="2423021"/>
            <a:ext cx="3163078" cy="977891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4450701" y="2905780"/>
            <a:ext cx="320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ผศ.และปฏิบัติหน้าที่มาแล้วไม่น้อยกว่า 2 ปี</a:t>
            </a:r>
          </a:p>
        </p:txBody>
      </p:sp>
      <p:sp>
        <p:nvSpPr>
          <p:cNvPr id="18" name="คำบรรยายภาพแบบลูกศรขึ้น 17"/>
          <p:cNvSpPr/>
          <p:nvPr/>
        </p:nvSpPr>
        <p:spPr>
          <a:xfrm>
            <a:off x="4497353" y="3996580"/>
            <a:ext cx="3163078" cy="2243033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4599992" y="4838630"/>
            <a:ext cx="3564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ป.เอก/เทียบเท่า ไม่น้อยกว่า 1 ปี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ป.โท/เทียบเท่า  ไม่น้อยกว่า 4 ปี</a:t>
            </a:r>
          </a:p>
          <a:p>
            <a:pPr marL="285750" indent="-285750">
              <a:buFontTx/>
              <a:buChar char="-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ป.ตรี/เทียบเท่า  ไม่น้อยกว่า 6 ปี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(พ้นเวลาทดลองการปฏิบัติงานแล้ว)</a:t>
            </a:r>
          </a:p>
        </p:txBody>
      </p:sp>
    </p:spTree>
    <p:extLst>
      <p:ext uri="{BB962C8B-B14F-4D97-AF65-F5344CB8AC3E}">
        <p14:creationId xmlns:p14="http://schemas.microsoft.com/office/powerpoint/2010/main" val="651017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5824" y="1592462"/>
            <a:ext cx="10777482" cy="1596177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เส้นทางความก้าวหน้าของบุคลากร </a:t>
            </a:r>
            <a:b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ตำแหน่งสายสนับสนุนวิชาการ ประเภทผู้บริหาร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745824" y="3855578"/>
            <a:ext cx="10786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นอกจากมีคุณสมบัติเฉพาะสำหรับตำแหน่งประเภทดังกล่าวแล้ว จะต้องดำรงตำแหน่งในระดับต่าง ๆ มาเป็นระยะหนึ่ง (โดยมีประสบการณ์บริหารงานในตำแหน่งที่ ก.พ.อ.กำหนด) และผ่านการอบรมหลักสูตรที่ ก.พ.อ. รับรอง หรือกำหนดไว้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525982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4413378" y="340560"/>
            <a:ext cx="3209731" cy="58477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4548671" y="402115"/>
            <a:ext cx="293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ผู้อำนวยการสำนักงานอธิการบดี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575189" y="1426170"/>
            <a:ext cx="10720874" cy="50246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132313" y="1741874"/>
            <a:ext cx="102385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มีคุณสมบัติเฉพาะสำหรับตำแหน่งตรงตามมาตรฐานกำหนดตำแหน่งของสายงานบริหารงานทั่วไป </a:t>
            </a:r>
            <a:r>
              <a:rPr lang="th-TH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ดำรงตำแหน่งใดตำแหน่งหนึ่งมาแล้ว ดังนี้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2.1 ประเภทผู้บริหาร ตำแหน่งผู้อำนวยการสำนักงานอธิการบดีหรือเทียบเท่า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2.2 ประเภทผู้บริหาร ตำแหน่งผู้อำนวยการกองหรือเทียบเท่า ไม่น้อยกว่า 1 ปี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2.3 ประเภทผู้บริหาร ตำแหน่งผู้อำนวยการกองหรือเทียบเท่า และประเภทเชี่ยวชาญเฉพาะ ระดับชำนาญการพิเศษ รวมกันไม่น้อยกว่า 4 ปี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2.4 ประเภทเชี่ยวชาญเฉพาะ ระดับเชี่ยวชาญ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2.5 ประเภทเชี่ยวชาญเฉพาะ ระดับชำนาญการพิเศษ ไม่น้อยกว่า 4 ปี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2.6 ตำแหน่งอย่างอื่น ที่เทียบเท่า 2.1 หรือ 2.2 หรือ 2.3 หรือ 2.4 หรือ 2.5 แล้วแต่กรณี ตามหลักเกณฑ์และเงื่อนไขที่ ก.พ.อ.กำหนด</a:t>
            </a:r>
          </a:p>
          <a:p>
            <a:r>
              <a:rPr lang="th-TH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มีประสบการณ์เกี่ยวข้องกับงานและระยะเวลาของตำแหน่งที่จะแต่งตั้งตามที่สภาสถาบันอุดมศึกษากำหนด และ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ผ่านการอบรมหลักสูตร ที่ ก.พ.อ. รับรอง หรือผ่านการอบรมหลักสูตรตามกรอบมาตรฐานหลักสูตรการบริหารงานอุดมศึกษาระดับสูง ที่ ก.พ.อ. กำหนด และรับรองหน่วยจัด</a:t>
            </a:r>
          </a:p>
          <a:p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ในกรณีที่มีเหตุผลและความจำเป็นอาจแต่งตั้งให้ดำรงตำแหน่งไปก่อน โดยต้องเข้ารับการอบรมหลักสูตรดังกล่าว ภายในระยะเวลา 2 ปี นับตั้งแต่วันที่ได้รับการแต่งตั้ง</a:t>
            </a:r>
          </a:p>
          <a:p>
            <a:endParaRPr lang="th-TH" sz="2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ขึ้น 7"/>
          <p:cNvSpPr/>
          <p:nvPr/>
        </p:nvSpPr>
        <p:spPr>
          <a:xfrm>
            <a:off x="5221834" y="925335"/>
            <a:ext cx="1427584" cy="50083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15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612431" y="287685"/>
            <a:ext cx="3675358" cy="58477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4612431" y="349240"/>
            <a:ext cx="4026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ผู้อำนวยการกอง หรือ หน.สนง.เลขานุการ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01217" y="1502228"/>
            <a:ext cx="11374016" cy="523447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ึ้น 7"/>
          <p:cNvSpPr/>
          <p:nvPr/>
        </p:nvSpPr>
        <p:spPr>
          <a:xfrm>
            <a:off x="5439747" y="872461"/>
            <a:ext cx="1996751" cy="62976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886408" y="1866122"/>
            <a:ext cx="104036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มีคุณสมบัติเฉพาะสำหรับตำแหน่งตรงตามมาตรฐานกำหนดตำแหน่งของสายงานหลักตามลักษณะงานของส่วนราชการ ในกรณีที่เป็นส่วนราชการภายในสำนักงานอธิการบดี ซึ่งแบ่งส่วนราชการตามกฎหมายว่าด้วยการจัดตั้งสถาบันอุดมศึกษา หรือในสายงานบริหารงานทั่วไปในกรณีที่เป็นส่วนราชการที่มีอำนาจและหน้าที่ในการบริหารงานทั่วไปในคณะ สถาบัน สำนัก ศูนย์ หรือหน่วยงานที่เรียกชื่ออย่างอื่นที่มีฐานะเทียบเท่าคณะ ซึ่งแบ่งส่วนราชการตามกฎหมายว่าด้วยการจัดตั้งสถาบันอุดมศึกษา และ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ดำรงตำแหน่งใดตำแหน่งหนึ่งมาแล้ว ดังต่อไปนี้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2.1 ประเภทผู้บริหาร ตำแหน่งผู้อำนวยการกองหรือเทียบเท่า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2.2 ประเภทเชี่ยวชาญเฉพาะ ระดับชำนาญการพิเศษ ไม่น้อยกว่า 3 ปี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2.3 ประเภทเชี่ยวชาญเฉพาะ ระดับชำนาญการ มาแล้วไม่น้อยกว่า 7 ปี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2.4 ตำแหน่งอย่างอื่นที่เทียบเท่า 2.1 หรือ 2.2 หรือ 2.3 แล้วแต่กรณี ตามหลักเกณฑ์และเงื่อนไขที่ ก.พ.อ.กำหนด</a:t>
            </a:r>
          </a:p>
          <a:p>
            <a:r>
              <a:rPr lang="th-TH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มีประสบการณ์เกี่ยวข้องกับงานและระยเวลาของตำแหน่งที่จะแต่งตั้งตามที่สภาสถาบันอุดมศึกษากำหนด และ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ผ่านการอบรมหลักสูตรที่ ก.พ.อ.รับรอง หรือผ่านการอบรมหลักสูตรตามกรอบมาตรฐานหลักสูตรการบริหารงานอุดมศึกษาระดับสูง ที่ ก.พ.อ. กำหนดและรับรองหน่วยจัด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	ในกรณีที่มีเหตุผลและความจำเป็นอาจแต่งตั้งให้ดำรงตำแหน่งไปก่อน โดยต้องเข้ารับการอบรมหลักสูตรดังกล่าว ภายในระยะเวลา 2 ปี นับตั้งแต่วันที่ได้รับการแต่งตั้ง</a:t>
            </a:r>
          </a:p>
        </p:txBody>
      </p:sp>
    </p:spTree>
    <p:extLst>
      <p:ext uri="{BB962C8B-B14F-4D97-AF65-F5344CB8AC3E}">
        <p14:creationId xmlns:p14="http://schemas.microsoft.com/office/powerpoint/2010/main" val="408634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831273" y="634483"/>
            <a:ext cx="10496089" cy="596226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175657" y="877078"/>
            <a:ext cx="99184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การกำหนดประสบการณ์ที่เกี่ยวข้องกับงาน และระยะเวลาของตำแหน่งประเภทผู้บริหาร ของ มรภ.พิบูลสงคราม ตามประกาศ มรภ.พิบูลสงคราม เรื่อง การกำหนดประสบการณ์ที่เกี่ยวข้องกับงาน และระยะเวลาของตำแหน่งประเภทผู้บริหาร พ.ศ.2556 ประกาศ ณ วันที่ 17 กันยายน พ.ศ.2556 สำหรับการประเมินเพื่อแต่งตั้งบุคคลให้ดำรงตำแหน่งผู้อำนวยการสำนักงานอธิการบดี หรือเทียบเท่า และตำแหน่งผู้อำนวยการกองหรือเทียบเท่า</a:t>
            </a:r>
          </a:p>
          <a:p>
            <a:pPr algn="thaiDist"/>
            <a:r>
              <a:rPr lang="th-TH" sz="24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ประสบการณ์ที่เกี่ยวข้องกับงาน และระยะเวลาของตำแหน่งประเภทผู้บริหาร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ตำแหน่งผู้อำนวยการสำนักงานอธิการบดีหรือเทียบเท่า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	มีประสบการณ์ในการบริหารหน่วยงานในตำแหน่งผู้อำนวยการกองหรือเทียบเท่าหรือเคยรักษาการในตำแหน่งผู้อำนวยการกองหรือเทียบเท่า ซึ่งมีลักษณะงานที่ปฏิบัติเกี่ยวข้องกับงานของตำแหน่งที่จะแต่งตั้งอย่างน้อย 1 กอง มาแล้วไม่น้อยกว่า 3 ปี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4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ตำแหน่งผู้อำนวยการกองหรือเทียบเท่า</a:t>
            </a:r>
          </a:p>
          <a:p>
            <a:pPr algn="thaiDist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	</a:t>
            </a:r>
            <a:r>
              <a:rPr lang="th-TH" sz="2400" b="1" u="sng" dirty="0">
                <a:solidFill>
                  <a:schemeClr val="accent6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ำรงตำแหน่งหรือเคยดำรงตำแหน่งหรือเคยรักษาการในตำแหน่งหัวหน้างานภายในกองหรือหน่วยงานอื่นที่มีฐานะเทียบเท่าหรือมีฐานะไม่ต่ำกว่าหัวหน้างาน ซึ่งมีลักษณะงานที่ปฏิบัติเกี่ยวข้องกับงานของตำแหน่งที่จะแต่งตั้งมาแล้วไม่น้อยกว่า 2 ปี</a:t>
            </a:r>
          </a:p>
          <a:p>
            <a:pPr algn="thaiDist"/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***ให้สภามหาวิทยาลัยแต่ละแห่งเป็นผู้กำหนด เป็นไปตามคุณสมบัติเฉพาะสำหรับตำแหน่งในมาตรฐานกำหนดตำแหน่ง***</a:t>
            </a:r>
          </a:p>
        </p:txBody>
      </p:sp>
    </p:spTree>
    <p:extLst>
      <p:ext uri="{BB962C8B-B14F-4D97-AF65-F5344CB8AC3E}">
        <p14:creationId xmlns:p14="http://schemas.microsoft.com/office/powerpoint/2010/main" val="4030049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93665" y="1426208"/>
            <a:ext cx="10777482" cy="1596177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1254655" y="3459961"/>
            <a:ext cx="9722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นอกจากมีคุณสมบัติเฉพาะสำหรับประเภทดังกล่าวแล้ว จะต้องดำรงตำแหน่งในระดับต่าง ๆ มาเป็นระยะเวลาหนึ่ง (โดยปฏิบัติงานด้านนี้ หรืองานอื่นที่เกี่ยวข้อง 1 ปี)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1721493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933561" y="6342841"/>
            <a:ext cx="2621902" cy="477835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912567" y="4429355"/>
            <a:ext cx="2621902" cy="552725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926563" y="175765"/>
            <a:ext cx="2621902" cy="542694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4926563" y="1502229"/>
            <a:ext cx="2621902" cy="774441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4926563" y="3060441"/>
            <a:ext cx="2621902" cy="469927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คำบรรยายภาพแบบลูกศรขึ้น 8"/>
          <p:cNvSpPr/>
          <p:nvPr/>
        </p:nvSpPr>
        <p:spPr>
          <a:xfrm>
            <a:off x="4926563" y="736553"/>
            <a:ext cx="2607906" cy="691031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คำบรรยายภาพแบบลูกศรขึ้น 10"/>
          <p:cNvSpPr/>
          <p:nvPr/>
        </p:nvSpPr>
        <p:spPr>
          <a:xfrm>
            <a:off x="4933561" y="2267340"/>
            <a:ext cx="2607906" cy="720434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คำบรรยายภาพแบบลูกศรขึ้น 11"/>
          <p:cNvSpPr/>
          <p:nvPr/>
        </p:nvSpPr>
        <p:spPr>
          <a:xfrm>
            <a:off x="4940559" y="3685590"/>
            <a:ext cx="2607906" cy="649188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คำบรรยายภาพแบบลูกศรขึ้น 12"/>
          <p:cNvSpPr/>
          <p:nvPr/>
        </p:nvSpPr>
        <p:spPr>
          <a:xfrm>
            <a:off x="4940559" y="5019402"/>
            <a:ext cx="2607906" cy="1278054"/>
          </a:xfrm>
          <a:prstGeom prst="upArrowCallou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5218144" y="205270"/>
            <a:ext cx="2052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เชี่ยวชาญพิเศษ</a:t>
            </a: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5218145" y="1600200"/>
            <a:ext cx="2052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</a:t>
            </a:r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5197151" y="2961763"/>
            <a:ext cx="2052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ชำนาญการพิเศษ</a:t>
            </a: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5197151" y="4429355"/>
            <a:ext cx="2052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ชำนาญการ</a:t>
            </a: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5218145" y="6305519"/>
            <a:ext cx="2052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ปฏิบัติการ</a:t>
            </a:r>
          </a:p>
        </p:txBody>
      </p:sp>
      <p:sp>
        <p:nvSpPr>
          <p:cNvPr id="19" name="กล่องข้อความ 18"/>
          <p:cNvSpPr txBox="1"/>
          <p:nvPr/>
        </p:nvSpPr>
        <p:spPr>
          <a:xfrm>
            <a:off x="5481734" y="5439713"/>
            <a:ext cx="2351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ป.เอกไม่น้อยกว่า 2 ปี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ป.โท ไม่น้อยกว่า 4 ปี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ป.ตรี ไม่น้อยกว่า 6 ปี</a:t>
            </a: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5263630" y="3932075"/>
            <a:ext cx="1961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ชำนาญการ ไม่น้อยกว่า 4 ปี</a:t>
            </a:r>
          </a:p>
        </p:txBody>
      </p:sp>
      <p:sp>
        <p:nvSpPr>
          <p:cNvPr id="21" name="กล่องข้อความ 20"/>
          <p:cNvSpPr txBox="1"/>
          <p:nvPr/>
        </p:nvSpPr>
        <p:spPr>
          <a:xfrm>
            <a:off x="5038530" y="2556098"/>
            <a:ext cx="236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ชำนาญการพิเศษ ไม่น้อยกว่า 3 ปี</a:t>
            </a:r>
          </a:p>
        </p:txBody>
      </p:sp>
      <p:sp>
        <p:nvSpPr>
          <p:cNvPr id="22" name="กล่องข้อความ 21"/>
          <p:cNvSpPr txBox="1"/>
          <p:nvPr/>
        </p:nvSpPr>
        <p:spPr>
          <a:xfrm>
            <a:off x="5263630" y="1027879"/>
            <a:ext cx="236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เชี่ยวชาญ ไม่น้อยกว่า 2 ปี</a:t>
            </a:r>
          </a:p>
        </p:txBody>
      </p:sp>
      <p:sp>
        <p:nvSpPr>
          <p:cNvPr id="23" name="กล่องข้อความ 22"/>
          <p:cNvSpPr txBox="1"/>
          <p:nvPr/>
        </p:nvSpPr>
        <p:spPr>
          <a:xfrm>
            <a:off x="7812054" y="5483344"/>
            <a:ext cx="3764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กำหนดเวลา 6 ปี ลดเป็น 4 ปี สำหรับวุฒิ ป.โท</a:t>
            </a:r>
          </a:p>
          <a:p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กำหนดเวลา 6 ปี ลดเป็น 2 ปี สำหรับวุฒิ ป.เอก</a:t>
            </a:r>
          </a:p>
        </p:txBody>
      </p:sp>
    </p:spTree>
    <p:extLst>
      <p:ext uri="{BB962C8B-B14F-4D97-AF65-F5344CB8AC3E}">
        <p14:creationId xmlns:p14="http://schemas.microsoft.com/office/powerpoint/2010/main" val="1685421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35476" y="1434521"/>
            <a:ext cx="10777482" cy="1596177"/>
          </a:xfrm>
        </p:spPr>
        <p:txBody>
          <a:bodyPr>
            <a:normAutofit/>
          </a:bodyPr>
          <a:lstStyle/>
          <a:p>
            <a:r>
              <a:rPr lang="th-TH" sz="5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ตำแหน่งประเภททั่วไป</a:t>
            </a: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983389" y="3243830"/>
            <a:ext cx="10281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นอกจากมีคุณสมบัติเฉพาะสำหรับประเภททั่วไปแล้ว จะต้องดำรงตำแหน่งในระดับต่าง ๆ มาเป็นระยะเวลาหนึ่ง (โดยปฏิบัติงานด้านนี้ หรืองานอื่นที่เกี่ยวข้อง 1 ปี)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7008347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926563" y="520997"/>
            <a:ext cx="2621902" cy="74796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4919565" y="5316934"/>
            <a:ext cx="2621902" cy="85219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926563" y="2458654"/>
            <a:ext cx="2621902" cy="8257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คำบรรยายภาพแบบลูกศรขึ้น 6"/>
          <p:cNvSpPr/>
          <p:nvPr/>
        </p:nvSpPr>
        <p:spPr>
          <a:xfrm>
            <a:off x="4926563" y="1268962"/>
            <a:ext cx="2607906" cy="1101013"/>
          </a:xfrm>
          <a:prstGeom prst="up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คำบรรยายภาพแบบลูกศรขึ้น 7"/>
          <p:cNvSpPr/>
          <p:nvPr/>
        </p:nvSpPr>
        <p:spPr>
          <a:xfrm>
            <a:off x="4940559" y="3284376"/>
            <a:ext cx="2607906" cy="1884783"/>
          </a:xfrm>
          <a:prstGeom prst="up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5274128" y="670313"/>
            <a:ext cx="191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ชำนาญงานพิเศษ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5274128" y="2671460"/>
            <a:ext cx="191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ชำนาญงาน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5274128" y="5464423"/>
            <a:ext cx="1912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ปฏิบัติงาน</a:t>
            </a: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5110842" y="1822374"/>
            <a:ext cx="2239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ชำนาญงาน ไม่น้อยกว่า 6 ปี</a:t>
            </a: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5323114" y="4058227"/>
            <a:ext cx="22393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ปวส. ไม่น้อยกว่า 4 ปี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ปวท. ไม่น้อยกว่า 5 ปี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ปวช. ไม่น้อยกว่า 6 ปี</a:t>
            </a:r>
          </a:p>
        </p:txBody>
      </p:sp>
    </p:spTree>
    <p:extLst>
      <p:ext uri="{BB962C8B-B14F-4D97-AF65-F5344CB8AC3E}">
        <p14:creationId xmlns:p14="http://schemas.microsoft.com/office/powerpoint/2010/main" val="705736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14958" y="1143068"/>
            <a:ext cx="11893420" cy="4950161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บัญชีแสดงมาตรฐานกำหนดตำแหน่งของข้าราชการพลเรือนในสถาบันอุดมศึกษา 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(ตามหนังสือ สกอ. ที่ ศธ 0509(2)/ว 1430 ลงวันที่ 18 พฤศจิกายน พ.ศ.2553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จำแนกตามกลุ่มอาชีพ ชื่อสายงาน ชื่อตำแหน่งในสายงาน และระดับ (กำหนดระดับใด – ระดับใด)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เช่น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ประเภทเชี่ยวชาญเฉพาะ สายงานบริหารงานบุคคล ตำแหน่งบุคลากร ระดับเชี่ยวชาญ – ปฏิบัติการ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ประเภทเชี่ยวชาญเฉพาะ สายงานบริหารงานทั่วไป ตำแหน่งเจ้าหน้าที่บริหารงานทั่วไป  ระดับเชี่ยวชาญ – ปฏิบัติการ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ประเภทวิชาชีพเฉพาะ สายงานสถาปัตยกรรม  ตำแหน่งสถาปนิก  ระดับเชี่ยวชาญพิเศษ – ปฏิบัติการ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ประเภทวิชาชีพเฉพาะ สายงานวิทยาการคอมพิวเตอร์ ตำแหน่งนักวิชาการคอมพิวเตอร์ ระดับเชี่ยวชาญพิเศษ - ปฏิบัติการ</a:t>
            </a:r>
          </a:p>
        </p:txBody>
      </p:sp>
    </p:spTree>
    <p:extLst>
      <p:ext uri="{BB962C8B-B14F-4D97-AF65-F5344CB8AC3E}">
        <p14:creationId xmlns:p14="http://schemas.microsoft.com/office/powerpoint/2010/main" val="2685147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695076" y="398521"/>
            <a:ext cx="8785225" cy="1305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40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ตำแหน่งที่ไม่ต้องมีการประเมินค่างาน ได้แก่</a:t>
            </a:r>
            <a:br>
              <a:rPr lang="th-TH" sz="40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000" b="1" u="sng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4546341" y="1704109"/>
            <a:ext cx="2087562" cy="10795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6522" y="1889846"/>
            <a:ext cx="172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ตำแหน่งประเภทผู้บริหาร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870190"/>
              </p:ext>
            </p:extLst>
          </p:nvPr>
        </p:nvGraphicFramePr>
        <p:xfrm>
          <a:off x="4546340" y="3166601"/>
          <a:ext cx="2087563" cy="127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5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r>
                        <a:rPr lang="th-TH" sz="1800" dirty="0">
                          <a:solidFill>
                            <a:srgbClr val="FFFF0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ผู้อำนวยการสำนักงานอธิการบดี/วิทยาเขต</a:t>
                      </a:r>
                    </a:p>
                  </a:txBody>
                  <a:tcPr marL="91442" marR="91442" marT="45579" marB="455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ผู้อำนวยการกอง/เทียบเท่า</a:t>
                      </a:r>
                    </a:p>
                    <a:p>
                      <a:endParaRPr lang="th-TH" sz="1800" dirty="0"/>
                    </a:p>
                  </a:txBody>
                  <a:tcPr marL="91442" marR="91442" marT="45579" marB="455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726522" y="5647545"/>
            <a:ext cx="1873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2 ระดับ</a:t>
            </a:r>
          </a:p>
        </p:txBody>
      </p:sp>
      <p:sp>
        <p:nvSpPr>
          <p:cNvPr id="9" name="ลูกศรขึ้น 8"/>
          <p:cNvSpPr/>
          <p:nvPr/>
        </p:nvSpPr>
        <p:spPr>
          <a:xfrm>
            <a:off x="5447016" y="4518397"/>
            <a:ext cx="432262" cy="10569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364426" y="1727469"/>
            <a:ext cx="32675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สายสนับสนุนวิชาการ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9980044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71032" y="274639"/>
            <a:ext cx="8727695" cy="1321405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การกำหนดตำแหน่งและเข้าสู่ตำแหน่งที่สูงขึ้น</a:t>
            </a:r>
            <a:endParaRPr lang="th-TH" sz="5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4294967295"/>
          </p:nvPr>
        </p:nvSpPr>
        <p:spPr>
          <a:xfrm>
            <a:off x="548131" y="1876479"/>
            <a:ext cx="11112759" cy="4635062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๑. สภามหาวิทยาลัยราชภัฏพิบูลสงครามกำหนดกรอบตำแหน่งอันดับเงินเดือนและจำนวนของข้าราชการ/พนักงานมหาวิทยาลัย ภาระหน้าที่ความรับผิดชอบของตำแหน่ง และคุณสมบัติเฉพาะของตำแหน่ง (ทุก ๆ ๔ ปี )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๒. ประเมินค่างาน (ยกเว้นตำแหน่งประเภทผู้บริหาร)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กรณีตำแหน่งผู้ปฏิบัติงานเฉพาะด้านหรือเฉพาะทาง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กรณีตำแหน่งหัวหน้างาน</a:t>
            </a:r>
          </a:p>
        </p:txBody>
      </p:sp>
    </p:spTree>
    <p:extLst>
      <p:ext uri="{BB962C8B-B14F-4D97-AF65-F5344CB8AC3E}">
        <p14:creationId xmlns:p14="http://schemas.microsoft.com/office/powerpoint/2010/main" val="4211098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20734" y="258969"/>
            <a:ext cx="8711737" cy="1220697"/>
          </a:xfr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การกำหนดตำแหน่งและเข้าสู่ตำแหน่งที่สูงขึ้น (ต่อ)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4294967295"/>
          </p:nvPr>
        </p:nvSpPr>
        <p:spPr>
          <a:xfrm>
            <a:off x="1234438" y="1736500"/>
            <a:ext cx="9684327" cy="4845269"/>
          </a:xfrm>
          <a:solidFill>
            <a:schemeClr val="bg1">
              <a:lumMod val="65000"/>
              <a:lumOff val="35000"/>
            </a:schemeClr>
          </a:solidFill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th-TH" sz="3200" b="1" u="sng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ประเมินค่างาน</a:t>
            </a:r>
            <a:r>
              <a:rPr lang="th-TH" sz="3200" b="1" dirty="0">
                <a:solidFill>
                  <a:srgbClr val="FF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 กระบวนการวัดคุณค่างานของตำแหน่ง โดยนำงานมาเปรียบเทียบกันภายใต้</a:t>
            </a:r>
          </a:p>
          <a:p>
            <a:pPr marL="0" indent="0">
              <a:buNone/>
            </a:pPr>
            <a:r>
              <a:rPr lang="th-TH" sz="3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องค์ประกอบที่เป็นตัววัดหลัก เพื่อตีค่างาน ประกอบด้วย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คุณภาพของงาน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ความยุ่งยากและความซับซ้อนของงาน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 การกำกับตรวจสอบ</a:t>
            </a: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 การตัดสินใจ</a:t>
            </a:r>
          </a:p>
        </p:txBody>
      </p:sp>
    </p:spTree>
    <p:extLst>
      <p:ext uri="{BB962C8B-B14F-4D97-AF65-F5344CB8AC3E}">
        <p14:creationId xmlns:p14="http://schemas.microsoft.com/office/powerpoint/2010/main" val="27941086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1483257" y="372802"/>
            <a:ext cx="9321902" cy="12149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การกำหนดตำแหน่งและเข้าสู่ตำแหน่งที่สูงขึ้น (ต่อ)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83257" y="2283962"/>
            <a:ext cx="9321902" cy="37856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 ประเมินเพื่อแต่งตั้ง</a:t>
            </a:r>
          </a:p>
          <a:p>
            <a:r>
              <a:rPr lang="th-TH" sz="4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กรณีปฏิบัติงานเฉพาะด้านหรือเฉพาะทาง การประเมิน คือ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ผลสัมฤทธิ์ของงานตามตัวชี้วัดของตำแหน่งที่ครองอยู่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ความรู้ความสามารถ ทักษะและสมรรถนะ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 ผลงาน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 จริยธรรมและจรรยาบรรณทางวิชาชีพ</a:t>
            </a:r>
          </a:p>
        </p:txBody>
      </p:sp>
    </p:spTree>
    <p:extLst>
      <p:ext uri="{BB962C8B-B14F-4D97-AF65-F5344CB8AC3E}">
        <p14:creationId xmlns:p14="http://schemas.microsoft.com/office/powerpoint/2010/main" val="8385996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2291255" y="250656"/>
            <a:ext cx="8188597" cy="1229009"/>
          </a:xfrm>
          <a:prstGeom prst="rect">
            <a:avLst/>
          </a:prstGeom>
          <a:solidFill>
            <a:srgbClr val="92D050"/>
          </a:solidFill>
          <a:ln w="127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การกำหนดตำแหน่งและเข้าสู่ตำแหน่งที่สูงขึ้น (ต่อ)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94319" y="2209317"/>
            <a:ext cx="10033089" cy="37856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 ประเมินเพื่อแต่งตั้ง</a:t>
            </a:r>
          </a:p>
          <a:p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กรณีตำแหน่งหัวหน้างาน  การประเมิน คือ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ผลสัมฤทธิ์ของงานตามตัวชี้วัดของตำแหน่งที่ครองอยู่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๒. ความรู้ความสามารถ ทักษะและสมรรถนะ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๓. ข้อเสนอแนวคิดเพื่อพัฒนางาน และผลการดำเนินงานที่ผ่านมา</a:t>
            </a:r>
          </a:p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๔. สมรรถนะทางการบริหาร</a:t>
            </a:r>
          </a:p>
        </p:txBody>
      </p:sp>
    </p:spTree>
    <p:extLst>
      <p:ext uri="{BB962C8B-B14F-4D97-AF65-F5344CB8AC3E}">
        <p14:creationId xmlns:p14="http://schemas.microsoft.com/office/powerpoint/2010/main" val="351283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123130" y="250179"/>
            <a:ext cx="5942559" cy="1067074"/>
          </a:xfrm>
          <a:solidFill>
            <a:srgbClr val="FFC000"/>
          </a:solidFill>
          <a:ln w="381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ก.พ.อ. ผ่อนผันให้ใช้ผลงานตามเกณฑ์เดิม</a:t>
            </a:r>
            <a:endParaRPr lang="th-TH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882869" y="1682804"/>
            <a:ext cx="242789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ระดับเชี่ยวชาญพิเศษ</a:t>
            </a: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875475" y="2537567"/>
            <a:ext cx="246837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ระดับเชี่ยวชาญ</a:t>
            </a:r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842384" y="4242051"/>
            <a:ext cx="246837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ระดับชำนาญการ</a:t>
            </a: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42383" y="5089658"/>
            <a:ext cx="246837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ระดับปฏิบัติการ</a:t>
            </a: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843943" y="3394444"/>
            <a:ext cx="246837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ระดับชำนาญการพิเศษ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798754" y="6083548"/>
            <a:ext cx="5295656" cy="5232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</a:t>
            </a:r>
          </a:p>
        </p:txBody>
      </p:sp>
      <p:sp>
        <p:nvSpPr>
          <p:cNvPr id="12" name="ลูกศรขึ้น 11"/>
          <p:cNvSpPr/>
          <p:nvPr/>
        </p:nvSpPr>
        <p:spPr>
          <a:xfrm>
            <a:off x="1397876" y="4765271"/>
            <a:ext cx="462455" cy="324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ึ้น 12"/>
          <p:cNvSpPr/>
          <p:nvPr/>
        </p:nvSpPr>
        <p:spPr>
          <a:xfrm>
            <a:off x="1397874" y="2193593"/>
            <a:ext cx="462455" cy="324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ขึ้น 13"/>
          <p:cNvSpPr/>
          <p:nvPr/>
        </p:nvSpPr>
        <p:spPr>
          <a:xfrm>
            <a:off x="1397875" y="3050994"/>
            <a:ext cx="462455" cy="324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ึ้น 14"/>
          <p:cNvSpPr/>
          <p:nvPr/>
        </p:nvSpPr>
        <p:spPr>
          <a:xfrm>
            <a:off x="1397875" y="3898077"/>
            <a:ext cx="462455" cy="3243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4608784" y="1488177"/>
            <a:ext cx="7373009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ผลงานเชิงวิเคราะห์หรือสังเคราะห์ หรือผลงานลักษณะอื่น ซึ่งแสดงให้เห็นถึงการพัฒนางานของสถาบันอุดมศึกษา อย่างน้อย 1 เรื่อง/รายการ และ ๒. งานวิจัย ซึ่งได้รับการตีพิมพ์เผยแพร่ในระดับชาติ หรือระดับนานาชาติ อย่างน้อย 1 เรื่อง</a:t>
            </a: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4608784" y="2537567"/>
            <a:ext cx="737300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ผลงานเชิงวิเคราะห์หรือสังเคราะห์หรือผลงานลักษณะอื่น ซึ่งแสดงให้เห็นถึงการพัฒนางานของมหาวิทยาลัย อย่างน้อย 1 เรื่อง/รายการ และ งานวิจัย ซึ่งได้รับการตีพิมพ์เผยแพร่ในระดับชาติหรือระดับนานาชาติ อย่างน้อย 1 เรื่อง</a:t>
            </a:r>
          </a:p>
        </p:txBody>
      </p:sp>
      <p:sp>
        <p:nvSpPr>
          <p:cNvPr id="19" name="กล่องข้อความ 18"/>
          <p:cNvSpPr txBox="1"/>
          <p:nvPr/>
        </p:nvSpPr>
        <p:spPr>
          <a:xfrm>
            <a:off x="4608781" y="3388334"/>
            <a:ext cx="7373012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๑. ผลงานเชิงวิเคราะห์หรือสังเคราะห์ ซึ่งแสดงให้เห็นถึงการพัฒนางานของหน่วยงาน อย่างน้อย 1 เรื่อง และ ๒. งานวิจัย หรือผลงานลักษณะอื่นที่เป็นประโยชน์ต่อหน่วยงาน อย่างน้อย 1 เรื่อง/รายการ</a:t>
            </a:r>
          </a:p>
        </p:txBody>
      </p:sp>
      <p:sp>
        <p:nvSpPr>
          <p:cNvPr id="20" name="กล่องข้อความ 19"/>
          <p:cNvSpPr txBox="1"/>
          <p:nvPr/>
        </p:nvSpPr>
        <p:spPr>
          <a:xfrm>
            <a:off x="4608783" y="4242051"/>
            <a:ext cx="3936127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คู่มือการปฏิบัติงาน ๑ เล่ม</a:t>
            </a:r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 flipH="1">
            <a:off x="3478924" y="1923393"/>
            <a:ext cx="945931" cy="1051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ลูกศรเชื่อมต่อแบบตรง 25"/>
          <p:cNvCxnSpPr/>
          <p:nvPr/>
        </p:nvCxnSpPr>
        <p:spPr>
          <a:xfrm flipH="1">
            <a:off x="3568261" y="3661050"/>
            <a:ext cx="945931" cy="1051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/>
          <p:nvPr/>
        </p:nvCxnSpPr>
        <p:spPr>
          <a:xfrm flipH="1">
            <a:off x="3518335" y="2799177"/>
            <a:ext cx="945931" cy="1051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 flipH="1">
            <a:off x="3486805" y="4493151"/>
            <a:ext cx="945931" cy="1051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กล่องข้อความ 2"/>
          <p:cNvSpPr txBox="1"/>
          <p:nvPr/>
        </p:nvSpPr>
        <p:spPr>
          <a:xfrm>
            <a:off x="6209607" y="5421828"/>
            <a:ext cx="5772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ตามหนังสือ สกอ. ที่ ศธ 0509(2)/ว 7 ลงวันที่ 7 ธันวาคม 2555 เรื่อง ขยายช่วงระยะเวลาผ่อนผันให้ข้าราชการพลเรือนในสถาบันอุดมศึกษาเสนอขอกำหนดตำแหน่งสูงขึ้น โดยใช้ผลงานตามข้อบังคับหรือประกาศที่สถาบันอุดมศึกษากำหนดไว้เดิม</a:t>
            </a:r>
          </a:p>
        </p:txBody>
      </p:sp>
      <p:sp>
        <p:nvSpPr>
          <p:cNvPr id="8" name="ลูกศรขึ้น 7"/>
          <p:cNvSpPr/>
          <p:nvPr/>
        </p:nvSpPr>
        <p:spPr>
          <a:xfrm>
            <a:off x="6576846" y="4808838"/>
            <a:ext cx="515389" cy="7270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2556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51945" y="618208"/>
            <a:ext cx="3016471" cy="9984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902066" y="809418"/>
            <a:ext cx="2375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ระดับเชี่ยวชาญ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451945" y="513676"/>
            <a:ext cx="11435255" cy="6181985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584663" y="2180418"/>
            <a:ext cx="96800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thaiNumPeriod"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การใช้ความรู้ความสามารถในงานสนับสนุน งานบริการวิชาการหรืองานวิชาชีพบริการต่อสังคม เช่น การให้ความเห็น คำแนะนำ หรือเสนอแนะ การให้คำปรึกษาแนะนำ การอบรมและเผยแพร่ความรู้เกี่ยวกับหลักการ แนวทาง ระบบ รูปแบบ เทคนิคและวิธีการในการแก้ไขปัญหา หรือการพัฒนางานสนับสนุน งานบริการวิชาการหรืองานวิชาชีพนั้น ๆ</a:t>
            </a:r>
          </a:p>
          <a:p>
            <a:pPr marL="457200" indent="-457200">
              <a:buAutoNum type="thaiNumPeriod"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จริยธรรมและจรรยาบรรณทางวิชาชีพ การพิจารณากำหนดตำแหน่งระดับเชี่ยวชาญ ต้องคำนึงถึงจริยธรรมและจรรยาบรรณ ทางวิชาชีพ ตามที่กำหนดไว้ใน ข้อ ๗ ของ ประกาศ ก.พ.อ.</a:t>
            </a:r>
          </a:p>
        </p:txBody>
      </p:sp>
    </p:spTree>
    <p:extLst>
      <p:ext uri="{BB962C8B-B14F-4D97-AF65-F5344CB8AC3E}">
        <p14:creationId xmlns:p14="http://schemas.microsoft.com/office/powerpoint/2010/main" val="38462096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14704" y="504497"/>
            <a:ext cx="3699642" cy="113511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75122" y="681993"/>
            <a:ext cx="3005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ระดับเชี่ยวชาญพิเศษ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714703" y="147145"/>
            <a:ext cx="10899228" cy="6710855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72359" y="1817110"/>
            <a:ext cx="90740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thaiNum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การใช้ความรู้ความสามารถในงานสนับสนุนงานบริการวิชาการหรืองานวิชาชีพบริการต่อสังคม เช่น การให้ความเห็น คำแนะนำ หรือเสนอแนะ การให้คำปรึกษาแนะนำ การอบรมและเผยแพร่ความรู้เกี่ยวกับหลักการ แนวทาง ระบบ รูปแบบ เทคนิค และวิธีการในการแก้ไขปัญหาหรือการพัฒนางานสนับสนุน งานบริการวิชาการหรืองานวิชาชีพนั้น ๆ</a:t>
            </a:r>
          </a:p>
          <a:p>
            <a:pPr marL="342900" indent="-342900" algn="just">
              <a:buAutoNum type="thaiNum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ความเป็นที่ยอมรับในงานด้านนั้น ๆ หรือในวงวิชาการหรือวิชาชีพ หมายถึง ผลงานได้รับการยอมรับ ยกย่อง หรือได้รับรางวัลในระดับชาติ หรือผลการปฏิบัติงานสนับสนุน งานบริการวิชาการหรืองานวิชาชีพ หรือในงานที่เกี่ยวข้อง ซึ่งเป็นที่ยอมรับอย่างกว้างขวางในระดับชาติ หรือระดับนานาชาติ</a:t>
            </a:r>
          </a:p>
          <a:p>
            <a:pPr marL="342900" indent="-342900" algn="just">
              <a:buAutoNum type="thaiNumPeriod"/>
            </a:pPr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จริยธรรมและจรรยาบรรณทางวิชาชีพ การพิจารณากำหนดตำแหน่งระดับเชี่ยวชาญพิเศษ ต้องคำนึงถึงจริยธรรมและจรรยาบรรณทางวิชาชีพ ตามที่กำหนดไว้ในข้อ ๗ ของประกาศ ก.พ.อ.</a:t>
            </a:r>
          </a:p>
        </p:txBody>
      </p:sp>
    </p:spTree>
    <p:extLst>
      <p:ext uri="{BB962C8B-B14F-4D97-AF65-F5344CB8AC3E}">
        <p14:creationId xmlns:p14="http://schemas.microsoft.com/office/powerpoint/2010/main" val="26075208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47156" y="419876"/>
            <a:ext cx="9991898" cy="7371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13164" y="465271"/>
            <a:ext cx="9559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7 จริยธรรมและจรรยาบรรณทางวิชาชีพ ตามประกาศ ก.พ.อ. มีดังนี้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4196" y="1558212"/>
            <a:ext cx="11654444" cy="510028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40080" y="1595021"/>
            <a:ext cx="110060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ต้องมีความซื่อสัตย์ทางวิชาชีพ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ไม่นำผลงานของผู้อื่นมาเป็นผลงานของตน และไม่ลอกเลียนผลงานของผู้อื่น รวมทั้งไม่นำผลงานของตนเองในเรื่องเดียวกันไปเผยแพร่ในวารสารวิชาการหรือวิชาชีพมากกว่า 1 ฉบับในลักษณะที่จะทำให้เข้าใจผิดว่าเป็นผลงานใหม่</a:t>
            </a:r>
          </a:p>
          <a:p>
            <a:pPr algn="thaiDist"/>
            <a:r>
              <a:rPr lang="th-TH" sz="28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ต้องให้เกียรติและอ้างถึงบุคคล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หรือแหล่งที่มาของข้อมูลที่นำมาใช้ในผลงานทางวิชาชีพของตนเอง และแสดงหลักฐานของการค้นคว้า</a:t>
            </a:r>
          </a:p>
          <a:p>
            <a:pPr algn="thaiDist"/>
            <a:r>
              <a:rPr lang="th-TH" sz="28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ต้องไม่คำนึงถึงผลประโยชน์ทางวิชาชีพ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จนละเลยหรือละเมิดสิทธิส่วนบุคคลของผู้อื่น และสิทธิมนุษยชน</a:t>
            </a:r>
          </a:p>
          <a:p>
            <a:pPr algn="thaiDist"/>
            <a:r>
              <a:rPr lang="th-TH" sz="28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ผลงานทางวิชาชีพต้องได้มาจากการศึกษา 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โดยใช้หลักวิชาชีพเป็นเกณฑ์ ไม่มีอคติมาเกี่ยวข้อง และเสนอผลงานตามความเป็นจริง ไม่จงใจเบี่ยงเบนผลการศึกษา วิเคราะห์ สังเคราะห์ หรือวิจัย โดยหวังผลประโยชน์ส่วนตัว หรือต้องการสร้างความเสียหายแก่ผู้อื่น และเสนอผลงานตามความเป็นจริง ไม่ขยายข้อค้นพบ โดยปราศจากการตรวจสอบยืนยันในทางวิชาชีพ</a:t>
            </a:r>
          </a:p>
          <a:p>
            <a:pPr algn="thaiDist"/>
            <a:r>
              <a:rPr lang="th-TH" sz="2800" b="1" u="sng" dirty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ต้องนำผลงานไปใช้ประโยชน์ในทางที่ชอบธรรมและชอบด้วยกฎหมาย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5635690" y="1156997"/>
            <a:ext cx="1082351" cy="401214"/>
          </a:xfrm>
          <a:prstGeom prst="down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77346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8364" y="226020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</a:p>
        </p:txBody>
      </p:sp>
    </p:spTree>
    <p:extLst>
      <p:ext uri="{BB962C8B-B14F-4D97-AF65-F5344CB8AC3E}">
        <p14:creationId xmlns:p14="http://schemas.microsoft.com/office/powerpoint/2010/main" val="34257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03389" y="115888"/>
            <a:ext cx="8785225" cy="1828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th-TH" sz="40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ตำแหน่งที่ต้องมีการประเมินค่างาน ได้แก่</a:t>
            </a:r>
            <a:br>
              <a:rPr lang="th-TH" sz="4000" b="1" u="sng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000" b="1" u="sng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2640014" y="1824901"/>
            <a:ext cx="3960812" cy="12239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7858920" y="1859225"/>
            <a:ext cx="2305050" cy="12239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3328" name="TextBox 10"/>
          <p:cNvSpPr txBox="1">
            <a:spLocks noChangeArrowheads="1"/>
          </p:cNvSpPr>
          <p:nvPr/>
        </p:nvSpPr>
        <p:spPr bwMode="auto">
          <a:xfrm>
            <a:off x="2617066" y="2060576"/>
            <a:ext cx="41036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 หรือเชี่ยวชาญเฉพาะ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(ป.ตรีขึ้นไป)</a:t>
            </a:r>
          </a:p>
        </p:txBody>
      </p:sp>
      <p:sp>
        <p:nvSpPr>
          <p:cNvPr id="13329" name="TextBox 11"/>
          <p:cNvSpPr txBox="1">
            <a:spLocks noChangeArrowheads="1"/>
          </p:cNvSpPr>
          <p:nvPr/>
        </p:nvSpPr>
        <p:spPr bwMode="auto">
          <a:xfrm>
            <a:off x="8039895" y="2082869"/>
            <a:ext cx="1943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ประเภททั่วไป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(ต่ำกว่า ป.ตรี)</a:t>
            </a:r>
          </a:p>
        </p:txBody>
      </p:sp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33262"/>
              </p:ext>
            </p:extLst>
          </p:nvPr>
        </p:nvGraphicFramePr>
        <p:xfrm>
          <a:off x="3324226" y="3223018"/>
          <a:ext cx="2592388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271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เชี่ยวชาญพิเศษ</a:t>
                      </a:r>
                    </a:p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(ตำแหน่งประสบการณ์/ที่ปรึกษา)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เชี่ยวชาญ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ชำนาญการพิเศษ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51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rgbClr val="002060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ปฏิบัติการ</a:t>
                      </a:r>
                    </a:p>
                  </a:txBody>
                  <a:tcPr marL="91444" marR="91444" marT="45734" marB="4573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14305"/>
              </p:ext>
            </p:extLst>
          </p:nvPr>
        </p:nvGraphicFramePr>
        <p:xfrm>
          <a:off x="6168565" y="3871913"/>
          <a:ext cx="1655763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เชี่ยวชาญ</a:t>
                      </a:r>
                    </a:p>
                  </a:txBody>
                  <a:tcPr marL="91417" marR="91417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ชำนาญการพิเศษ</a:t>
                      </a:r>
                    </a:p>
                  </a:txBody>
                  <a:tcPr marL="91417" marR="91417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ชำนาญการ</a:t>
                      </a:r>
                    </a:p>
                  </a:txBody>
                  <a:tcPr marL="91417" marR="91417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54" name="TextBox 14"/>
          <p:cNvSpPr txBox="1">
            <a:spLocks noChangeArrowheads="1"/>
          </p:cNvSpPr>
          <p:nvPr/>
        </p:nvSpPr>
        <p:spPr bwMode="auto">
          <a:xfrm>
            <a:off x="3143251" y="5781231"/>
            <a:ext cx="2952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 มี 5 ระดับ</a:t>
            </a:r>
          </a:p>
        </p:txBody>
      </p:sp>
      <p:sp>
        <p:nvSpPr>
          <p:cNvPr id="13355" name="TextBox 15"/>
          <p:cNvSpPr txBox="1">
            <a:spLocks noChangeArrowheads="1"/>
          </p:cNvSpPr>
          <p:nvPr/>
        </p:nvSpPr>
        <p:spPr bwMode="auto">
          <a:xfrm>
            <a:off x="6024103" y="5521294"/>
            <a:ext cx="1800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หัวหน้าหน่วยงาน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มี 3 ระดับ</a:t>
            </a:r>
          </a:p>
        </p:txBody>
      </p:sp>
      <p:graphicFrame>
        <p:nvGraphicFramePr>
          <p:cNvPr id="17" name="ตาราง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47231"/>
              </p:ext>
            </p:extLst>
          </p:nvPr>
        </p:nvGraphicFramePr>
        <p:xfrm>
          <a:off x="8112125" y="3279480"/>
          <a:ext cx="2039938" cy="1108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97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bg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ชำนาญงานพิเศษ</a:t>
                      </a:r>
                    </a:p>
                  </a:txBody>
                  <a:tcPr marL="91442" marR="91442" marT="45746" marB="457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ชำนาญงาน</a:t>
                      </a:r>
                    </a:p>
                  </a:txBody>
                  <a:tcPr marL="91442" marR="91442" marT="45746" marB="457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53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ปฏิบัติงาน</a:t>
                      </a:r>
                    </a:p>
                  </a:txBody>
                  <a:tcPr marL="91442" marR="91442" marT="45746" marB="457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66" name="TextBox 17"/>
          <p:cNvSpPr txBox="1">
            <a:spLocks noChangeArrowheads="1"/>
          </p:cNvSpPr>
          <p:nvPr/>
        </p:nvSpPr>
        <p:spPr bwMode="auto">
          <a:xfrm>
            <a:off x="7607286" y="5526056"/>
            <a:ext cx="33147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 มี 3 ระดับ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ไม่มีตำแหน่งหัวหน้าหน่วยงาน</a:t>
            </a:r>
          </a:p>
        </p:txBody>
      </p:sp>
      <p:sp>
        <p:nvSpPr>
          <p:cNvPr id="3" name="ลูกศรขึ้น 2"/>
          <p:cNvSpPr/>
          <p:nvPr/>
        </p:nvSpPr>
        <p:spPr>
          <a:xfrm>
            <a:off x="4403495" y="5385501"/>
            <a:ext cx="432262" cy="4152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ขึ้น 14"/>
          <p:cNvSpPr/>
          <p:nvPr/>
        </p:nvSpPr>
        <p:spPr>
          <a:xfrm>
            <a:off x="6778233" y="5039959"/>
            <a:ext cx="432262" cy="5353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ึ้น 15"/>
          <p:cNvSpPr/>
          <p:nvPr/>
        </p:nvSpPr>
        <p:spPr>
          <a:xfrm>
            <a:off x="8832388" y="4428332"/>
            <a:ext cx="432262" cy="10569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8349219" y="1165631"/>
            <a:ext cx="32675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3pPr>
            <a:lvl4pPr marL="1600200" indent="-228600">
              <a:spcBef>
                <a:spcPts val="400"/>
              </a:spcBef>
              <a:buClr>
                <a:srgbClr val="B32C16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4pPr>
            <a:lvl5pPr marL="2057400" indent="-228600">
              <a:spcBef>
                <a:spcPts val="400"/>
              </a:spcBef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5CD2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0"/>
                <a:cs typeface="FreesiaUPC" panose="020B0604020202020204" pitchFamily="34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สายสนับสนุนวิชาการ</a:t>
            </a:r>
          </a:p>
        </p:txBody>
      </p:sp>
    </p:spTree>
    <p:extLst>
      <p:ext uri="{BB962C8B-B14F-4D97-AF65-F5344CB8AC3E}">
        <p14:creationId xmlns:p14="http://schemas.microsoft.com/office/powerpoint/2010/main" val="270374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62474" y="1259633"/>
            <a:ext cx="11094098" cy="42920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กำหนดจำนวนกรอบอัตราและระดับตำแหน่งของข้าราชการ/พนักงานมหาวิทยาลัยเงินงบประมาณแผ่นดิน</a:t>
            </a:r>
          </a:p>
          <a:p>
            <a:pPr algn="ctr"/>
            <a:r>
              <a:rPr lang="th-TH" sz="4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ประเภทตำแหน่งวิชาชีพเฉพาะหรือเชี่ยวชาญเฉพาะ </a:t>
            </a:r>
          </a:p>
          <a:p>
            <a:pPr algn="ctr"/>
            <a:r>
              <a:rPr lang="th-TH" sz="4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ระดับชำนาญการขึ้นไป </a:t>
            </a:r>
          </a:p>
          <a:p>
            <a:pPr algn="ctr"/>
            <a:r>
              <a:rPr lang="th-TH" sz="4800" b="1" dirty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และประเภททั่วไป ระดับชำนาญงานขึ้นไป</a:t>
            </a:r>
            <a:endParaRPr lang="th-TH" sz="4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55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3775" y="382555"/>
            <a:ext cx="10364451" cy="2202025"/>
          </a:xfr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พระราชบัญญัติระเบียบข้าราชการพลเรือนในสถาบันอุดมศึกษา พ.ศ.2547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(ประกาศในราชกิจจานุเบกษา เล่มที่ 121 ตอนพิเศษ 70 ก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ลงวันที่ 12 พฤศจิกายน 2547 หน้า 33 )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913775" y="2917598"/>
            <a:ext cx="10363826" cy="3424107"/>
          </a:xfrm>
        </p:spPr>
        <p:txBody>
          <a:bodyPr>
            <a:noAutofit/>
          </a:bodyPr>
          <a:lstStyle/>
          <a:p>
            <a:pPr algn="thaiDist"/>
            <a:r>
              <a:rPr lang="th-TH" sz="3200" b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20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ให้สภาสถาบันอุดมศึกษากำหนดกรอบของตำแหน่ง อันดับเงินเดือนของตำแหน่ง และจำนวนของข้าราชการพลเรือนในสถาบันอุดมศึกษาที่พึงมีในสถาบันอุดมศึกษานั้น รวมทั้งภาระหน้าที่ความรับผิดชอบของตำแหน่ง และคุณสมบัติเฉพาะตำแหน่ง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กำหนดตามวรรคหนึ่งให้กำหนดคราวละ 4 ปี โดยต้องคำนึงถึงความมีประสิทธิภาพ     ความไม่ซ้ำซ้อน ความประหยัด และต้องสอดคล้องกับหลักเกณฑ์ วิธีการและเงื่อนไขที่ ก.พ.อ.กำหนด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349129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7791" y="637178"/>
            <a:ext cx="10364451" cy="2376610"/>
          </a:xfr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พระราชบัญญัติระเบียบข้าราชการพลเรือนในสถาบันอุดมศึกษา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(ฉบับที่ 2) พ.ศ.2551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(ประกาศในราชกิจจานุเบกษา ฉบับกฤษฎีกา เล่ม 125 ตอนที่ 28 ก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ลงวันที่ 5 กุมภาพันธ์ 2551)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773814" y="3141533"/>
            <a:ext cx="10448427" cy="3424107"/>
          </a:xfrm>
        </p:spPr>
        <p:txBody>
          <a:bodyPr>
            <a:normAutofit/>
          </a:bodyPr>
          <a:lstStyle/>
          <a:p>
            <a:pPr algn="thaiDist"/>
            <a:r>
              <a:rPr lang="th-TH" sz="2800" b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3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ให้เพิ่มบทนิยามคำว่า “พนักงานในสถาบันอุดมศึกษา” ระหว่างบทนิยามคำว่า “ข้าราชการ  พลเรือนในสถาบันอุดมศึกษา” และคำว่า “สภาสถาบันอุดมศึกษา” ในมาตรา 4 แห่งพระราชบัญญัติระเบียบข้าราชการพลเรือนในสถาบันอุดมศึกษา พ.ศ.2547</a:t>
            </a:r>
          </a:p>
          <a:p>
            <a:pPr algn="thaiDist"/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““พนักงานในสถาบันอุดมศึกษา” หมายความว่า บุคคลซึ่งได้รับการจ้างตามสัญญาจ้างให้ทำงานในสถาบันอุดมศึกษา โดยได้รับค่าจ้างหรือค่าตอบแทนจากเงินงบประมาณแผ่นดินหรือเงินรายได้ของสถาบันอุดมศึกษา”</a:t>
            </a:r>
          </a:p>
        </p:txBody>
      </p:sp>
    </p:spTree>
    <p:extLst>
      <p:ext uri="{BB962C8B-B14F-4D97-AF65-F5344CB8AC3E}">
        <p14:creationId xmlns:p14="http://schemas.microsoft.com/office/powerpoint/2010/main" val="261094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9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914400" y="2777639"/>
            <a:ext cx="10363826" cy="3424107"/>
          </a:xfrm>
        </p:spPr>
        <p:txBody>
          <a:bodyPr>
            <a:normAutofit/>
          </a:bodyPr>
          <a:lstStyle/>
          <a:p>
            <a:pPr algn="thaiDist"/>
            <a:r>
              <a:rPr lang="th-TH" sz="3200" b="1" u="sng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4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ในพระราชบัญญัตินี้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“ข้าราชการพลเรือนในสถาบันอุดมศึกษา” หมายความว่า บุคคลซึ่งได้รับบรรจุและแต่งตั้งให้รับราชการตามพระราชบัญญัตินี้ โดยได้รับเงินเดือนจากเงินงบประมาณประเภทเงินเดือนในสถาบันอุดมศึกษา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85192"/>
            <a:ext cx="10364451" cy="2292447"/>
          </a:xfr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พระราชบัญญัติระเบียบข้าราชการพลเรือนในสถาบันอุดมศึกษา พ.ศ.2547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(ประกาศในราชกิจจานุเบกษา เล่มที่ 121 ตอนพิเศษ 70 ก 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ลงวันที่ 12 พฤศจิกายน 2547 หน้า 33 )</a:t>
            </a:r>
          </a:p>
        </p:txBody>
      </p:sp>
    </p:spTree>
    <p:extLst>
      <p:ext uri="{BB962C8B-B14F-4D97-AF65-F5344CB8AC3E}">
        <p14:creationId xmlns:p14="http://schemas.microsoft.com/office/powerpoint/2010/main" val="1888076232"/>
      </p:ext>
    </p:extLst>
  </p:cSld>
  <p:clrMapOvr>
    <a:masterClrMapping/>
  </p:clrMapOvr>
</p:sld>
</file>

<file path=ppt/theme/theme1.xml><?xml version="1.0" encoding="utf-8"?>
<a:theme xmlns:a="http://schemas.openxmlformats.org/drawingml/2006/main" name="หยดน้ำ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หยดน้ำ</Template>
  <TotalTime>917</TotalTime>
  <Words>3895</Words>
  <Application>Microsoft Office PowerPoint</Application>
  <PresentationFormat>แบบจอกว้าง</PresentationFormat>
  <Paragraphs>323</Paragraphs>
  <Slides>48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48</vt:i4>
      </vt:variant>
    </vt:vector>
  </HeadingPairs>
  <TitlesOfParts>
    <vt:vector size="52" baseType="lpstr">
      <vt:lpstr>Arial</vt:lpstr>
      <vt:lpstr>TH SarabunPSK</vt:lpstr>
      <vt:lpstr>Tw Cen MT</vt:lpstr>
      <vt:lpstr>หยดน้ำ</vt:lpstr>
      <vt:lpstr>เส้นทางความก้าวหน้า การเข้าสู่ตำแหน่งที่สูงขึ้นของบุคลากรสายสนับสนุนวิชาการ </vt:lpstr>
      <vt:lpstr>งานนำเสนอ PowerPoint</vt:lpstr>
      <vt:lpstr>โครงสร้างตำแหน่งสายสนับสนุน (มาตรา 18 (ข) (ค) แห่ง พ.ร.บ. 2551 กฎ ก.พ.อ. และประกาศ ก.พ.อ. พ.ศ.2552)</vt:lpstr>
      <vt:lpstr>งานนำเสนอ PowerPoint</vt:lpstr>
      <vt:lpstr>ตำแหน่งที่ต้องมีการประเมินค่างาน ได้แก่ </vt:lpstr>
      <vt:lpstr>งานนำเสนอ PowerPoint</vt:lpstr>
      <vt:lpstr>พระราชบัญญัติระเบียบข้าราชการพลเรือนในสถาบันอุดมศึกษา พ.ศ.2547 (ประกาศในราชกิจจานุเบกษา เล่มที่ 121 ตอนพิเศษ 70 ก  ลงวันที่ 12 พฤศจิกายน 2547 หน้า 33 )</vt:lpstr>
      <vt:lpstr>พระราชบัญญัติระเบียบข้าราชการพลเรือนในสถาบันอุดมศึกษา  (ฉบับที่ 2) พ.ศ.2551 (ประกาศในราชกิจจานุเบกษา ฉบับกฤษฎีกา เล่ม 125 ตอนที่ 28 ก  ลงวันที่ 5 กุมภาพันธ์ 2551)</vt:lpstr>
      <vt:lpstr>พระราชบัญญัติระเบียบข้าราชการพลเรือนในสถาบันอุดมศึกษา พ.ศ.2547 (ประกาศในราชกิจจานุเบกษา เล่มที่ 121 ตอนพิเศษ 70 ก  ลงวันที่ 12 พฤศจิกายน 2547 หน้า 33 )</vt:lpstr>
      <vt:lpstr>ตามมาตรา 20 มหาวิทยาลัยได้กำหนดกรอบของตำแหน่ง เพื่อใช้ในการแต่งตั้งบุคคลให้ดำรงตำแหน่งสูงขึ้น และคุมกรอบจำนวนอัตรากำลัง  โดยความเห็นชอบจากสภามหาวิทยาลัย อนุมัติกำหนดจำนวนกรอบตำแหน่งข้าราชการ/พนักงานมหาวิทยาลัยเงินงบประมาณแผ่นดินประเภทตำแหน่งวิชาชีพเฉพาะหรือเชี่ยวชาญเฉพาะ ระดับตำแหน่งชำนาญการขึ้นไปและประเภทตำแหน่งทั่วไป ระดับชำนาญงานขึ้นไป เป็นไปตามหลักเกณฑ์ที่มหาวิทยาลัย ได้กำหนดขึ้น</vt:lpstr>
      <vt:lpstr>งานนำเสนอ PowerPoint</vt:lpstr>
      <vt:lpstr>ความก้าวหน้าในอาชีพ</vt:lpstr>
      <vt:lpstr>ประกาศที่เกี่ยวข้อง</vt:lpstr>
      <vt:lpstr>ตำแหน่งประเภทผู้บริหาร (สายสนับสนุนวิชาการ)</vt:lpstr>
      <vt:lpstr> ภาระงานในการปฏิบัติงานของสายวิชาการและสายสนับสนุนวิชาการ เป็นไปตามมาตรฐานกำหนดตำแหน่งของ ก.พ.อ. ซึ่งได้กำหนดขึ้น เมื่อวันที่ 21 กันยายน 2553 มาตรฐานกำหนดตำแหน่ง ตำแหน่งประเภท                ผู้บริหาร สายงาน    ผู้บริหาร ชื่อตำแหน่งในสายงาน  ตำแหน่งในสายงานนี้มีชื่อและระดับตำแหน่ง ดังนี้  1. ผู้อำนวยการสำนักงานอธิการบดี หรือเทียบเท่า  2. ผู้อำนวยการกองหรือเทียบเท่า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ตำแหน่งประเภทวิชาชีพเฉพาะ หรือเชี่ยวชาญเฉพาะ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เส้นทางความก้าวหน้าของบุคลากร ตำแหน่งสายวิชาการ</vt:lpstr>
      <vt:lpstr>งานนำเสนอ PowerPoint</vt:lpstr>
      <vt:lpstr>เส้นทางความก้าวหน้าของบุคลากร  ตำแหน่งสายสนับสนุนวิชาการ ประเภทผู้บริหาร</vt:lpstr>
      <vt:lpstr>งานนำเสนอ PowerPoint</vt:lpstr>
      <vt:lpstr>งานนำเสนอ PowerPoint</vt:lpstr>
      <vt:lpstr>งานนำเสนอ PowerPoint</vt:lpstr>
      <vt:lpstr>ตำแหน่งประเภทวิชาชีพเฉพาะหรือเชี่ยวชาญเฉพาะ</vt:lpstr>
      <vt:lpstr>งานนำเสนอ PowerPoint</vt:lpstr>
      <vt:lpstr>ตำแหน่งประเภททั่วไป</vt:lpstr>
      <vt:lpstr>งานนำเสนอ PowerPoint</vt:lpstr>
      <vt:lpstr>บัญชีแสดงมาตรฐานกำหนดตำแหน่งของข้าราชการพลเรือนในสถาบันอุดมศึกษา  (ตามหนังสือ สกอ. ที่ ศธ 0509(2)/ว 1430 ลงวันที่ 18 พฤศจิกายน พ.ศ.2553 - จำแนกตามกลุ่มอาชีพ ชื่อสายงาน ชื่อตำแหน่งในสายงาน และระดับ (กำหนดระดับใด – ระดับใด) เช่น       ประเภทเชี่ยวชาญเฉพาะ สายงานบริหารงานบุคคล ตำแหน่งบุคลากร ระดับเชี่ยวชาญ – ปฏิบัติการ       ประเภทเชี่ยวชาญเฉพาะ สายงานบริหารงานทั่วไป ตำแหน่งเจ้าหน้าที่บริหารงานทั่วไป  ระดับเชี่ยวชาญ – ปฏิบัติการ       ประเภทวิชาชีพเฉพาะ สายงานสถาปัตยกรรม  ตำแหน่งสถาปนิก  ระดับเชี่ยวชาญพิเศษ – ปฏิบัติการ       ประเภทวิชาชีพเฉพาะ สายงานวิทยาการคอมพิวเตอร์ ตำแหน่งนักวิชาการคอมพิวเตอร์ ระดับเชี่ยวชาญพิเศษ - ปฏิบัติการ</vt:lpstr>
      <vt:lpstr>การกำหนดตำแหน่งและเข้าสู่ตำแหน่งที่สูงขึ้น</vt:lpstr>
      <vt:lpstr>การกำหนดตำแหน่งและเข้าสู่ตำแหน่งที่สูงขึ้น (ต่อ)</vt:lpstr>
      <vt:lpstr>งานนำเสนอ PowerPoint</vt:lpstr>
      <vt:lpstr>งานนำเสนอ PowerPoint</vt:lpstr>
      <vt:lpstr>ก.พ.อ. ผ่อนผันให้ใช้ผลงานตามเกณฑ์เดิม</vt:lpstr>
      <vt:lpstr>งานนำเสนอ PowerPoint</vt:lpstr>
      <vt:lpstr>งานนำเสนอ PowerPoint</vt:lpstr>
      <vt:lpstr>งานนำเสนอ PowerPoint</vt:lpstr>
      <vt:lpstr>ขอบคุณค่ะ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Bussayamas</dc:creator>
  <cp:lastModifiedBy>บุษยมาศ แสงเงิน</cp:lastModifiedBy>
  <cp:revision>149</cp:revision>
  <dcterms:created xsi:type="dcterms:W3CDTF">2019-11-10T04:16:37Z</dcterms:created>
  <dcterms:modified xsi:type="dcterms:W3CDTF">2024-03-31T09:35:25Z</dcterms:modified>
</cp:coreProperties>
</file>